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81" r:id="rId6"/>
    <p:sldId id="282" r:id="rId7"/>
    <p:sldId id="283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722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31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153738AC-7930-7747-8445-DD8E77C1C4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003800" cy="19431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461E3221-8369-1947-AB65-5B27ABF32B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12300" y="5829300"/>
            <a:ext cx="2679700" cy="1028700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0F28697F-DBBE-6F44-AE55-C20AF5681B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719" y="1799117"/>
            <a:ext cx="8848164" cy="453733"/>
          </a:xfrm>
        </p:spPr>
        <p:txBody>
          <a:bodyPr>
            <a:normAutofit/>
          </a:bodyPr>
          <a:lstStyle>
            <a:lvl1pPr>
              <a:defRPr sz="2130" b="1" i="0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fi-FI"/>
              <a:t>OTSIKKO TULEE TÄHÄN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89FA9A0E-6113-604A-A610-787E0EBE11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157" y="3985183"/>
            <a:ext cx="8848725" cy="381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rgbClr val="AA006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fi-FI" sz="1800" b="1" i="0">
                <a:latin typeface="Source Sans Pro" panose="020B0503030403020204" pitchFamily="34" charset="0"/>
              </a:rPr>
              <a:t>TÄHÄN VOI KIRJOITTAA VÄLIOTSIKON</a:t>
            </a:r>
            <a:endParaRPr lang="fi-FI"/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2D5D246B-3A79-5643-83A0-295D9DC78F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95156" y="2269790"/>
            <a:ext cx="8848725" cy="1577975"/>
          </a:xfrm>
        </p:spPr>
        <p:txBody>
          <a:bodyPr/>
          <a:lstStyle>
            <a:lvl1pPr marL="0" marR="0" indent="-11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A1E5E"/>
              </a:buClr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-11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A1E5E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fi-FI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 Light" panose="020B0403030403020204" pitchFamily="34" charset="0"/>
              <a:ea typeface="Geneva" panose="020B05030304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kstin paikkamerkki 15">
            <a:extLst>
              <a:ext uri="{FF2B5EF4-FFF2-40B4-BE49-F238E27FC236}">
                <a16:creationId xmlns:a16="http://schemas.microsoft.com/office/drawing/2014/main" id="{C7D42475-6507-7045-AEF9-4E358AA514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95156" y="4381991"/>
            <a:ext cx="8848725" cy="1497013"/>
          </a:xfr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A1E5E"/>
              </a:buClr>
              <a:buSzPct val="100000"/>
              <a:buFont typeface="Arial" panose="020B0604020202020204" pitchFamily="34" charset="0"/>
              <a:buChar char="•"/>
              <a:tabLst/>
              <a:defRPr/>
            </a:lvl2pPr>
            <a:lvl5pPr marL="1828755" indent="0">
              <a:buNone/>
              <a:defRPr/>
            </a:lvl5pPr>
          </a:lstStyle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A1E5E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fi-FI" sz="1500">
              <a:latin typeface="Source Sans Pro Light" panose="020B0403030403020204" pitchFamily="34" charset="0"/>
              <a:ea typeface="Geneva" panose="020B050303040404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19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F74C1B9-74DC-1D4E-92FF-F3312534B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96" y="139010"/>
            <a:ext cx="2145773" cy="91032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53E1E032-551A-CD4C-87BD-A2BCEFC5FF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719" y="1799117"/>
            <a:ext cx="8848164" cy="453733"/>
          </a:xfrm>
        </p:spPr>
        <p:txBody>
          <a:bodyPr>
            <a:normAutofit/>
          </a:bodyPr>
          <a:lstStyle>
            <a:lvl1pPr>
              <a:defRPr sz="2130" b="1" i="0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fi-FI"/>
              <a:t>OTSIKKO TULEE TÄHÄN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3946879-2B4E-D14D-B663-E27B45C04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157" y="3985183"/>
            <a:ext cx="8848725" cy="381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rgbClr val="AA006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fi-FI" sz="1800" b="1" i="0">
                <a:latin typeface="Source Sans Pro" panose="020B0503030403020204" pitchFamily="34" charset="0"/>
              </a:rPr>
              <a:t>TÄHÄN VOI KIRJOITTAA VÄLIOTSIKON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89FE2DA1-B66C-F144-A0D1-8A5956B653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5156" y="2269790"/>
            <a:ext cx="8848725" cy="1577975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A1E5E"/>
              </a:buClr>
              <a:buSzPct val="100000"/>
              <a:buFont typeface="Arial" panose="020B0604020202020204" pitchFamily="34" charset="0"/>
              <a:buNone/>
              <a:tabLst/>
              <a:defRPr/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A1E5E"/>
              </a:buClr>
              <a:buSzPct val="100000"/>
              <a:buFont typeface="Arial" panose="020B0604020202020204" pitchFamily="34" charset="0"/>
              <a:buChar char="•"/>
              <a:tabLst/>
              <a:defRPr/>
            </a:lvl2pPr>
            <a:lvl3pPr>
              <a:defRPr sz="200"/>
            </a:lvl3pPr>
          </a:lstStyle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A1E5E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fi-FI" sz="1500">
                <a:latin typeface="Source Sans Pro Light" panose="020B0403030403020204" pitchFamily="34" charset="0"/>
                <a:ea typeface="Geneva" panose="020B0503030404040204" pitchFamily="34" charset="0"/>
                <a:cs typeface="Calibri Light" panose="020F0302020204030204" pitchFamily="34" charset="0"/>
              </a:rPr>
              <a:t>Muutoin on talolla avaria metsiä, soita ja erämaita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A1E5E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fi-FI" sz="1500">
                <a:latin typeface="Source Sans Pro Light" panose="020B0403030403020204" pitchFamily="34" charset="0"/>
                <a:ea typeface="Geneva" panose="020B0503030404040204" pitchFamily="34" charset="0"/>
                <a:cs typeface="Calibri Light" panose="020F0302020204030204" pitchFamily="34" charset="0"/>
              </a:rPr>
              <a:t>Sen läheisin ym­päristö on kivinen tanner, mutta alempana alkaa pellot, joissa, </a:t>
            </a:r>
            <a:r>
              <a:rPr lang="fi-FI" sz="1500" err="1">
                <a:latin typeface="Source Sans Pro Light" panose="020B0403030403020204" pitchFamily="34" charset="0"/>
                <a:ea typeface="Geneva" panose="020B0503030404040204" pitchFamily="34" charset="0"/>
                <a:cs typeface="Calibri Light" panose="020F0302020204030204" pitchFamily="34" charset="0"/>
              </a:rPr>
              <a:t>ennenkuin</a:t>
            </a:r>
            <a:r>
              <a:rPr lang="fi-FI" sz="1500">
                <a:latin typeface="Source Sans Pro Light" panose="020B0403030403020204" pitchFamily="34" charset="0"/>
                <a:ea typeface="Geneva" panose="020B0503030404040204" pitchFamily="34" charset="0"/>
                <a:cs typeface="Calibri Light" panose="020F0302020204030204" pitchFamily="34" charset="0"/>
              </a:rPr>
              <a:t> talo oli häviöön mennyt, aaltoili teräinen vilja.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A1E5E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fi-FI" sz="1500">
                <a:latin typeface="Source Sans Pro Light" panose="020B0403030403020204" pitchFamily="34" charset="0"/>
                <a:ea typeface="Geneva" panose="020B0503030404040204" pitchFamily="34" charset="0"/>
                <a:cs typeface="Calibri Light" panose="020F0302020204030204" pitchFamily="34" charset="0"/>
              </a:rPr>
              <a:t>Seitsemän veljestä</a:t>
            </a:r>
          </a:p>
          <a:p>
            <a:pPr marL="1142971" marR="0" lvl="2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A1E5E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fi-FI" sz="1500">
                <a:latin typeface="Source Sans Pro Light" panose="020B0403030403020204" pitchFamily="34" charset="0"/>
                <a:ea typeface="Geneva" panose="020B0503030404040204" pitchFamily="34" charset="0"/>
                <a:cs typeface="Calibri Light" panose="020F0302020204030204" pitchFamily="34" charset="0"/>
              </a:rPr>
              <a:t>Veljekset</a:t>
            </a:r>
          </a:p>
          <a:p>
            <a:pPr marL="285739" marR="0" lvl="0" indent="-28575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A1E5E"/>
              </a:buClr>
              <a:buSzPct val="100000"/>
              <a:tabLst/>
              <a:defRPr/>
            </a:pPr>
            <a:endParaRPr kumimoji="0" lang="fi-FI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 Light" panose="020B0403030403020204" pitchFamily="34" charset="0"/>
              <a:ea typeface="Geneva" panose="020B05030304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958EEFCA-6C0B-0849-8406-D132B8EED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5156" y="4381991"/>
            <a:ext cx="8848725" cy="1497013"/>
          </a:xfrm>
        </p:spPr>
        <p:txBody>
          <a:bodyPr/>
          <a:lstStyle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A1E5E"/>
              </a:buClr>
              <a:buSzPct val="100000"/>
              <a:buFont typeface="Arial" panose="020B0604020202020204" pitchFamily="34" charset="0"/>
              <a:buChar char="•"/>
              <a:tabLst/>
              <a:defRPr/>
            </a:lvl2pPr>
            <a:lvl5pPr marL="1828755" indent="0">
              <a:buNone/>
              <a:defRPr/>
            </a:lvl5pPr>
          </a:lstStyle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A1E5E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fi-FI" sz="1500">
                <a:latin typeface="Source Sans Pro Light" panose="020B0403030403020204" pitchFamily="34" charset="0"/>
                <a:ea typeface="Geneva" panose="020B0503030404040204" pitchFamily="34" charset="0"/>
                <a:cs typeface="Calibri Light" panose="020F0302020204030204" pitchFamily="34" charset="0"/>
              </a:rPr>
              <a:t>Muutoin on talolla avaria metsiä, soita ja erämaita</a:t>
            </a:r>
          </a:p>
          <a:p>
            <a:pPr marL="685783" marR="0" lvl="1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A1E5E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fi-FI" sz="1500">
                <a:latin typeface="Source Sans Pro Light" panose="020B0403030403020204" pitchFamily="34" charset="0"/>
                <a:ea typeface="Geneva" panose="020B0503030404040204" pitchFamily="34" charset="0"/>
                <a:cs typeface="Calibri Light" panose="020F0302020204030204" pitchFamily="34" charset="0"/>
              </a:rPr>
              <a:t>Sen läheisin ym­päristö on kivinen tanner</a:t>
            </a:r>
          </a:p>
        </p:txBody>
      </p:sp>
    </p:spTree>
    <p:extLst>
      <p:ext uri="{BB962C8B-B14F-4D97-AF65-F5344CB8AC3E}">
        <p14:creationId xmlns:p14="http://schemas.microsoft.com/office/powerpoint/2010/main" val="84265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C09B306-6B57-9D46-B770-554250D0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66194" y="2754852"/>
            <a:ext cx="7059612" cy="759016"/>
          </a:xfrm>
        </p:spPr>
        <p:txBody>
          <a:bodyPr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fi-FI"/>
              <a:t>VÄLISLIDE</a:t>
            </a:r>
          </a:p>
        </p:txBody>
      </p:sp>
    </p:spTree>
    <p:extLst>
      <p:ext uri="{BB962C8B-B14F-4D97-AF65-F5344CB8AC3E}">
        <p14:creationId xmlns:p14="http://schemas.microsoft.com/office/powerpoint/2010/main" val="239059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02175BF6-91C2-8F4F-ABB2-F39C00544A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339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15D612A-DA1A-2349-88EE-3261552EE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BB87A6-BEAC-9144-A505-77C3DA005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47415"/>
            <a:ext cx="10515600" cy="3829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6891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8" r:id="rId3"/>
    <p:sldLayoutId id="2147483664" r:id="rId4"/>
    <p:sldLayoutId id="2147483662" r:id="rId5"/>
    <p:sldLayoutId id="2147483665" r:id="rId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130" b="1" i="0" kern="1200">
          <a:solidFill>
            <a:srgbClr val="AA0061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500" b="0" i="0" kern="1200">
          <a:solidFill>
            <a:schemeClr val="tx1"/>
          </a:solidFill>
          <a:latin typeface="Source Sans Pro Light" panose="020B0403030403020204" pitchFamily="34" charset="0"/>
          <a:ea typeface="Source Sans Pro Light" panose="020B0403030403020204" pitchFamily="34" charset="0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500" b="0" i="0" kern="1200">
          <a:solidFill>
            <a:schemeClr val="tx1"/>
          </a:solidFill>
          <a:latin typeface="Source Sans Pro Light" panose="020B0403030403020204" pitchFamily="34" charset="0"/>
          <a:ea typeface="Source Sans Pro Light" panose="020B0403030403020204" pitchFamily="34" charset="0"/>
          <a:cs typeface="+mn-cs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500" b="0" i="0" kern="1200">
          <a:solidFill>
            <a:schemeClr val="tx1"/>
          </a:solidFill>
          <a:latin typeface="Source Sans Pro Light" panose="020B0403030403020204" pitchFamily="34" charset="0"/>
          <a:ea typeface="Source Sans Pro Light" panose="020B0403030403020204" pitchFamily="34" charset="0"/>
          <a:cs typeface="+mn-cs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500" b="0" i="0" kern="1200">
          <a:solidFill>
            <a:schemeClr val="tx1"/>
          </a:solidFill>
          <a:latin typeface="Source Sans Pro Light" panose="020B0403030403020204" pitchFamily="34" charset="0"/>
          <a:ea typeface="Source Sans Pro Light" panose="020B0403030403020204" pitchFamily="34" charset="0"/>
          <a:cs typeface="+mn-cs"/>
        </a:defRPr>
      </a:lvl4pPr>
      <a:lvl5pPr marL="1828755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500" b="0" i="0" kern="1200">
          <a:solidFill>
            <a:schemeClr val="tx1"/>
          </a:solidFill>
          <a:latin typeface="Source Sans Pro Light" panose="020B0403030403020204" pitchFamily="34" charset="0"/>
          <a:ea typeface="Source Sans Pro Light" panose="020B0403030403020204" pitchFamily="34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4602D4D5-F17F-4CE8-B1CC-49E82B3E63BC}"/>
              </a:ext>
            </a:extLst>
          </p:cNvPr>
          <p:cNvSpPr txBox="1"/>
          <p:nvPr/>
        </p:nvSpPr>
        <p:spPr>
          <a:xfrm>
            <a:off x="678092" y="4909335"/>
            <a:ext cx="10366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Podcast työpajat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EB2FB20-4FC6-40DD-9DD4-3E2982E6209F}"/>
              </a:ext>
            </a:extLst>
          </p:cNvPr>
          <p:cNvSpPr txBox="1"/>
          <p:nvPr/>
        </p:nvSpPr>
        <p:spPr>
          <a:xfrm>
            <a:off x="678093" y="5678776"/>
            <a:ext cx="1036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Hanna-Mari Bennick,  AMKE ry</a:t>
            </a:r>
          </a:p>
        </p:txBody>
      </p:sp>
    </p:spTree>
    <p:extLst>
      <p:ext uri="{BB962C8B-B14F-4D97-AF65-F5344CB8AC3E}">
        <p14:creationId xmlns:p14="http://schemas.microsoft.com/office/powerpoint/2010/main" val="2834691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394FA522-65EE-434D-8F09-01D28770E468}"/>
              </a:ext>
            </a:extLst>
          </p:cNvPr>
          <p:cNvSpPr txBox="1">
            <a:spLocks/>
          </p:cNvSpPr>
          <p:nvPr/>
        </p:nvSpPr>
        <p:spPr>
          <a:xfrm>
            <a:off x="917624" y="2172535"/>
            <a:ext cx="8848725" cy="2298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A1E5E"/>
              </a:buClr>
              <a:buSzPct val="100000"/>
              <a:buFont typeface="Arial" panose="020B0604020202020204" pitchFamily="34" charset="0"/>
              <a:buNone/>
              <a:tabLst/>
              <a:defRPr sz="15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A1E5E"/>
              </a:buClr>
              <a:buSzPct val="100000"/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45" indent="-285750">
              <a:buFont typeface="Arial" panose="020B0604020202020204" pitchFamily="34" charset="0"/>
              <a:buChar char="•"/>
            </a:pPr>
            <a:r>
              <a:rPr lang="fi-FI" sz="1600" b="1" dirty="0"/>
              <a:t>Ammatillisen koulutuksen viestintä- ja vetovoimatoimien tukeminen -hankkeet</a:t>
            </a:r>
          </a:p>
          <a:p>
            <a:pPr marL="742928" lvl="1" indent="-285750"/>
            <a:r>
              <a:rPr lang="fi-FI" sz="1600" dirty="0"/>
              <a:t>lisää tietoisuutta ja ymmärrystä ammatillisesta koulutuksesta</a:t>
            </a:r>
          </a:p>
          <a:p>
            <a:pPr marL="742928" lvl="1" indent="-285750"/>
            <a:r>
              <a:rPr lang="fi-FI" sz="1600" dirty="0"/>
              <a:t>parantaa ammatillisen koulutuksen mielikuvaa ja arvostusta</a:t>
            </a:r>
          </a:p>
          <a:p>
            <a:pPr marL="742928" lvl="1" indent="-285750"/>
            <a:r>
              <a:rPr lang="fi-FI" sz="1600" dirty="0"/>
              <a:t>lisää ammatillisen koulutuksen vetovoimaa</a:t>
            </a:r>
          </a:p>
          <a:p>
            <a:pPr marL="742928" lvl="1" indent="-285750"/>
            <a:r>
              <a:rPr lang="fi-FI" sz="1600" dirty="0"/>
              <a:t>aktivoi ammatillisen koulutuksen toimijoita osallistumaan koulutuksesta käytävään keskusteluun ja tekemään vaikuttavaa viestintää.</a:t>
            </a:r>
          </a:p>
          <a:p>
            <a:pPr marL="57145" indent="-285750"/>
            <a:endParaRPr lang="fi-FI" sz="1600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0EF22C24-10C8-45A3-949D-5682E3DE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185" y="1520462"/>
            <a:ext cx="8848164" cy="453733"/>
          </a:xfrm>
        </p:spPr>
        <p:txBody>
          <a:bodyPr>
            <a:normAutofit/>
          </a:bodyPr>
          <a:lstStyle/>
          <a:p>
            <a:r>
              <a:rPr lang="fi-FI" dirty="0"/>
              <a:t>OPETUSHALLITUS RAHOITTAA</a:t>
            </a:r>
          </a:p>
        </p:txBody>
      </p:sp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3F9E0C65-E850-4A12-B989-4098E3B77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458380"/>
            <a:ext cx="1542848" cy="149142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C35A0B70-8591-4ABD-BAD0-B548BF82E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19787"/>
            <a:ext cx="12192000" cy="176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394FA522-65EE-434D-8F09-01D28770E468}"/>
              </a:ext>
            </a:extLst>
          </p:cNvPr>
          <p:cNvSpPr txBox="1">
            <a:spLocks/>
          </p:cNvSpPr>
          <p:nvPr/>
        </p:nvSpPr>
        <p:spPr>
          <a:xfrm>
            <a:off x="917624" y="2172535"/>
            <a:ext cx="8848725" cy="2298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A1E5E"/>
              </a:buClr>
              <a:buSzPct val="100000"/>
              <a:buFont typeface="Arial" panose="020B0604020202020204" pitchFamily="34" charset="0"/>
              <a:buNone/>
              <a:tabLst/>
              <a:defRPr sz="15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A1E5E"/>
              </a:buClr>
              <a:buSzPct val="100000"/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39" indent="-285750">
              <a:buFont typeface="Arial" panose="020B0604020202020204" pitchFamily="34" charset="0"/>
              <a:buChar char="•"/>
            </a:pPr>
            <a:r>
              <a:rPr lang="fi-FI" sz="1600" b="1" dirty="0"/>
              <a:t>1.9.  suunnittelu</a:t>
            </a:r>
          </a:p>
          <a:p>
            <a:pPr marL="285739" indent="-285750">
              <a:buFont typeface="Arial" panose="020B0604020202020204" pitchFamily="34" charset="0"/>
              <a:buChar char="•"/>
            </a:pPr>
            <a:r>
              <a:rPr lang="fi-FI" sz="1600" b="1" dirty="0"/>
              <a:t>15.9. toteutus</a:t>
            </a:r>
          </a:p>
          <a:p>
            <a:pPr marL="285739" indent="-285750">
              <a:buFont typeface="Arial" panose="020B0604020202020204" pitchFamily="34" charset="0"/>
              <a:buChar char="•"/>
            </a:pPr>
            <a:r>
              <a:rPr lang="fi-FI" sz="1600" b="1" dirty="0"/>
              <a:t>30.9. julkaisu</a:t>
            </a:r>
          </a:p>
          <a:p>
            <a:pPr marL="285739" indent="-285750">
              <a:buFont typeface="Arial" panose="020B0604020202020204" pitchFamily="34" charset="0"/>
              <a:buChar char="•"/>
            </a:pPr>
            <a:r>
              <a:rPr lang="fi-FI" sz="1600" b="1" dirty="0"/>
              <a:t>Kouluttajat Olli Sulopuisto ja Veera Luoma-aho / Jaksomedia</a:t>
            </a:r>
          </a:p>
          <a:p>
            <a:pPr marL="285739" indent="-285750">
              <a:buFont typeface="Arial" panose="020B0604020202020204" pitchFamily="34" charset="0"/>
              <a:buChar char="•"/>
            </a:pPr>
            <a:r>
              <a:rPr lang="fi-FI" sz="1600" b="1" dirty="0"/>
              <a:t>Järjestäjä AMKE ja koulutuskeskus Salpaus</a:t>
            </a:r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0EF22C24-10C8-45A3-949D-5682E3DE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185" y="1520462"/>
            <a:ext cx="8848164" cy="453733"/>
          </a:xfrm>
        </p:spPr>
        <p:txBody>
          <a:bodyPr/>
          <a:lstStyle/>
          <a:p>
            <a:r>
              <a:rPr lang="fi-FI" dirty="0"/>
              <a:t>PODCAST TYÖPAJAT</a:t>
            </a:r>
          </a:p>
        </p:txBody>
      </p:sp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3F9E0C65-E850-4A12-B989-4098E3B77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3837" y="458380"/>
            <a:ext cx="2197411" cy="212416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1E4654AE-7ADB-4797-9F9B-DBBC4CAE5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19787"/>
            <a:ext cx="12192000" cy="176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46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394FA522-65EE-434D-8F09-01D28770E468}"/>
              </a:ext>
            </a:extLst>
          </p:cNvPr>
          <p:cNvSpPr txBox="1">
            <a:spLocks/>
          </p:cNvSpPr>
          <p:nvPr/>
        </p:nvSpPr>
        <p:spPr>
          <a:xfrm>
            <a:off x="917624" y="2073365"/>
            <a:ext cx="9702751" cy="271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A1E5E"/>
              </a:buClr>
              <a:buSzPct val="100000"/>
              <a:buFont typeface="Arial" panose="020B0604020202020204" pitchFamily="34" charset="0"/>
              <a:buNone/>
              <a:tabLst/>
              <a:defRPr sz="15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A1E5E"/>
              </a:buClr>
              <a:buSzPct val="100000"/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39" indent="-285750">
              <a:buFont typeface="Arial" panose="020B0604020202020204" pitchFamily="34" charset="0"/>
              <a:buChar char="•"/>
            </a:pPr>
            <a:r>
              <a:rPr lang="fi-FI" sz="1600" b="1" dirty="0"/>
              <a:t>84 jäsentä kouluttavat yli 97 % ammattiin opiskelevista</a:t>
            </a:r>
          </a:p>
          <a:p>
            <a:pPr marL="285739" indent="-285750">
              <a:buFont typeface="Arial" panose="020B0604020202020204" pitchFamily="34" charset="0"/>
              <a:buChar char="•"/>
            </a:pPr>
            <a:r>
              <a:rPr lang="fi-FI" sz="1600" b="1" dirty="0"/>
              <a:t>Tehtävänä edunvalvonta ja ammatillisen koulutuksen vetovoiman kasvattaminen</a:t>
            </a:r>
          </a:p>
          <a:p>
            <a:pPr marL="285739" indent="-285750">
              <a:buFont typeface="Arial" panose="020B0604020202020204" pitchFamily="34" charset="0"/>
              <a:buChar char="•"/>
            </a:pPr>
            <a:r>
              <a:rPr lang="fi-FI" sz="1600" b="1" dirty="0"/>
              <a:t>valmistelee kannanottojaan ja mielipiteitään yhdessä jäsentensä kanssa, </a:t>
            </a:r>
          </a:p>
          <a:p>
            <a:pPr marL="285739" indent="-285750">
              <a:buFont typeface="Arial" panose="020B0604020202020204" pitchFamily="34" charset="0"/>
              <a:buChar char="•"/>
            </a:pPr>
            <a:r>
              <a:rPr lang="fi-FI" sz="1600" b="1" dirty="0"/>
              <a:t>verkostoituu aktiivisesti ammatillisen koulutuksen sidosryhmien ja päätöksentekijöiden kanssa, </a:t>
            </a:r>
          </a:p>
          <a:p>
            <a:pPr marL="285739" indent="-285750">
              <a:buFont typeface="Arial" panose="020B0604020202020204" pitchFamily="34" charset="0"/>
              <a:buChar char="•"/>
            </a:pPr>
            <a:r>
              <a:rPr lang="fi-FI" sz="1600" b="1" dirty="0"/>
              <a:t>viestii jäsenilleen ja sidosryhmille avoimesti ja aktiivisesti sekä kiertää jäsenistön parissa.</a:t>
            </a:r>
          </a:p>
          <a:p>
            <a:endParaRPr lang="fi-FI" sz="1600" b="1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0EF22C24-10C8-45A3-949D-5682E3DE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185" y="1520462"/>
            <a:ext cx="8848164" cy="453733"/>
          </a:xfrm>
        </p:spPr>
        <p:txBody>
          <a:bodyPr/>
          <a:lstStyle/>
          <a:p>
            <a:r>
              <a:rPr lang="fi-FI" dirty="0"/>
              <a:t>AMKE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8102F346-F6E3-409F-82FD-D8DFD32C7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9513"/>
            <a:ext cx="12192000" cy="176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15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Amke">
      <a:dk1>
        <a:srgbClr val="000000"/>
      </a:dk1>
      <a:lt1>
        <a:srgbClr val="FFFFFF"/>
      </a:lt1>
      <a:dk2>
        <a:srgbClr val="AA0061"/>
      </a:dk2>
      <a:lt2>
        <a:srgbClr val="2C2A28"/>
      </a:lt2>
      <a:accent1>
        <a:srgbClr val="0077C3"/>
      </a:accent1>
      <a:accent2>
        <a:srgbClr val="CC8A30"/>
      </a:accent2>
      <a:accent3>
        <a:srgbClr val="C8C9C7"/>
      </a:accent3>
      <a:accent4>
        <a:srgbClr val="000000"/>
      </a:accent4>
      <a:accent5>
        <a:srgbClr val="000000"/>
      </a:accent5>
      <a:accent6>
        <a:srgbClr val="000000"/>
      </a:accent6>
      <a:hlink>
        <a:srgbClr val="FF92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ke_pohja_30012020_ilmankuvia" id="{F968096D-510C-DB4A-9367-AF60CC81B489}" vid="{5B7DBD96-8C91-B248-A20A-5EA94092749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D72E552D0C2154681AC0614023A9342" ma:contentTypeVersion="12" ma:contentTypeDescription="Luo uusi asiakirja." ma:contentTypeScope="" ma:versionID="2c3aa7e733219593604853cb443f4054">
  <xsd:schema xmlns:xsd="http://www.w3.org/2001/XMLSchema" xmlns:xs="http://www.w3.org/2001/XMLSchema" xmlns:p="http://schemas.microsoft.com/office/2006/metadata/properties" xmlns:ns2="5d1d06c4-27a9-47af-a60e-4b0b66d6e5bf" xmlns:ns3="afc35bf8-473e-4509-bde1-2b6b4cfdf433" targetNamespace="http://schemas.microsoft.com/office/2006/metadata/properties" ma:root="true" ma:fieldsID="13b51b7a38e56c1342d2753105f40a40" ns2:_="" ns3:_="">
    <xsd:import namespace="5d1d06c4-27a9-47af-a60e-4b0b66d6e5bf"/>
    <xsd:import namespace="afc35bf8-473e-4509-bde1-2b6b4cfdf4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1d06c4-27a9-47af-a60e-4b0b66d6e5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c35bf8-473e-4509-bde1-2b6b4cfdf4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452B48-47B8-4D79-A252-7FE588A383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E2741C-7385-475A-9BC6-3FA34CE5BD6C}">
  <ds:schemaRefs>
    <ds:schemaRef ds:uri="5d1d06c4-27a9-47af-a60e-4b0b66d6e5bf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afc35bf8-473e-4509-bde1-2b6b4cfdf43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02B3693-739E-47D2-A1CD-A1B791EADCF4}">
  <ds:schemaRefs>
    <ds:schemaRef ds:uri="5d1d06c4-27a9-47af-a60e-4b0b66d6e5bf"/>
    <ds:schemaRef ds:uri="afc35bf8-473e-4509-bde1-2b6b4cfdf4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115</Words>
  <Application>Microsoft Office PowerPoint</Application>
  <PresentationFormat>Laajakuva</PresentationFormat>
  <Paragraphs>20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Source Sans Pro</vt:lpstr>
      <vt:lpstr>Source Sans Pro Light</vt:lpstr>
      <vt:lpstr>Office-teema</vt:lpstr>
      <vt:lpstr>PowerPoint-esitys</vt:lpstr>
      <vt:lpstr>OPETUSHALLITUS RAHOITTAA</vt:lpstr>
      <vt:lpstr>PODCAST TYÖPAJAT</vt:lpstr>
      <vt:lpstr>AMKE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Hanna-Mari Bennick</dc:creator>
  <cp:lastModifiedBy>Hanna-Mari Bennick</cp:lastModifiedBy>
  <cp:revision>14</cp:revision>
  <dcterms:created xsi:type="dcterms:W3CDTF">2020-08-19T06:15:12Z</dcterms:created>
  <dcterms:modified xsi:type="dcterms:W3CDTF">2020-09-01T05:08:47Z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0x010100CD72E552D0C2154681AC0614023A9342</vt:lpwstr>
  </property>
</Properties>
</file>