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66" r:id="rId2"/>
    <p:sldId id="259" r:id="rId3"/>
    <p:sldId id="263" r:id="rId4"/>
    <p:sldId id="264" r:id="rId5"/>
    <p:sldId id="265" r:id="rId6"/>
  </p:sldIdLst>
  <p:sldSz cx="12192000" cy="6858000"/>
  <p:notesSz cx="6808788" cy="9940925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tu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AMKE_BG.jpg"/>
          <p:cNvPicPr>
            <a:picLocks noChangeAspect="1"/>
          </p:cNvPicPr>
          <p:nvPr userDrawn="1"/>
        </p:nvPicPr>
        <p:blipFill>
          <a:blip r:embed="rId2" cstate="print"/>
          <a:srcRect t="11386" b="6217"/>
          <a:stretch>
            <a:fillRect/>
          </a:stretch>
        </p:blipFill>
        <p:spPr>
          <a:xfrm>
            <a:off x="2" y="1212350"/>
            <a:ext cx="12191999" cy="565078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1525" y="3492515"/>
            <a:ext cx="7915090" cy="1362075"/>
          </a:xfrm>
        </p:spPr>
        <p:txBody>
          <a:bodyPr anchor="t"/>
          <a:lstStyle>
            <a:lvl1pPr algn="l">
              <a:defRPr sz="3200" b="1" cap="none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 hasCustomPrompt="1"/>
          </p:nvPr>
        </p:nvSpPr>
        <p:spPr>
          <a:xfrm>
            <a:off x="721525" y="1971780"/>
            <a:ext cx="7915090" cy="1500187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r>
              <a:rPr lang="fi-FI" sz="1200" b="1" smtClean="0">
                <a:solidFill>
                  <a:schemeClr val="bg1"/>
                </a:solidFill>
              </a:rPr>
              <a:t>Ammattiosaamisen kehittämisyhdistys AMKE ry.</a:t>
            </a:r>
            <a:endParaRPr lang="fi-FI" sz="12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737644"/>
      </p:ext>
    </p:extLst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754" cy="396000"/>
          </a:xfrm>
          <a:prstGeom prst="round2SameRect">
            <a:avLst/>
          </a:prstGeom>
          <a:solidFill>
            <a:schemeClr val="tx2"/>
          </a:solidFill>
        </p:spPr>
        <p:txBody>
          <a:bodyPr lIns="144000" tIns="36000" rIns="108000" anchor="ctr"/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09600" y="2051586"/>
            <a:ext cx="5386754" cy="3732439"/>
          </a:xfrm>
          <a:gradFill>
            <a:gsLst>
              <a:gs pos="0">
                <a:schemeClr val="bg2">
                  <a:lumMod val="60000"/>
                  <a:lumOff val="40000"/>
                  <a:tint val="66000"/>
                  <a:satMod val="160000"/>
                  <a:alpha val="48000"/>
                </a:schemeClr>
              </a:gs>
              <a:gs pos="100000">
                <a:schemeClr val="bg1"/>
              </a:gs>
            </a:gsLst>
            <a:lin ang="16200000" scaled="1"/>
          </a:gradFill>
        </p:spPr>
        <p:txBody>
          <a:bodyPr lIns="144000" tIns="144000" rIns="180000" bIns="144000"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93693" y="1535113"/>
            <a:ext cx="5388708" cy="396000"/>
          </a:xfrm>
          <a:prstGeom prst="round2SameRect">
            <a:avLst/>
          </a:prstGeom>
          <a:solidFill>
            <a:schemeClr val="tx2"/>
          </a:solidFill>
        </p:spPr>
        <p:txBody>
          <a:bodyPr lIns="144000" tIns="36000" rIns="108000" anchor="ctr"/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93693" y="2051586"/>
            <a:ext cx="5388708" cy="3732439"/>
          </a:xfrm>
          <a:gradFill>
            <a:gsLst>
              <a:gs pos="0">
                <a:schemeClr val="bg2">
                  <a:lumMod val="60000"/>
                  <a:lumOff val="40000"/>
                  <a:tint val="66000"/>
                  <a:satMod val="160000"/>
                  <a:alpha val="48000"/>
                </a:schemeClr>
              </a:gs>
              <a:gs pos="100000">
                <a:schemeClr val="bg1"/>
              </a:gs>
            </a:gsLst>
            <a:lin ang="16200000" scaled="1"/>
          </a:gradFill>
        </p:spPr>
        <p:txBody>
          <a:bodyPr lIns="144000" tIns="144000" rIns="180000" bIns="144000"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087522"/>
      </p:ext>
    </p:extLst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24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67385" y="1818167"/>
            <a:ext cx="6815015" cy="430799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09600" y="1435101"/>
            <a:ext cx="401124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64815401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389554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2389554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i-FI" noProof="0" smtClean="0"/>
              <a:t>Lisää kuva napsauttamalla kuvaketta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389554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15009475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970000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9044355" y="9525"/>
            <a:ext cx="2934677" cy="60912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238370" y="9525"/>
            <a:ext cx="8618416" cy="60912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29480088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Otsikk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4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29034" y="4925262"/>
            <a:ext cx="10133932" cy="984218"/>
          </a:xfrm>
        </p:spPr>
        <p:txBody>
          <a:bodyPr/>
          <a:lstStyle>
            <a:lvl1pPr algn="ctr">
              <a:defRPr sz="2800" b="0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80377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15636" y="1642050"/>
            <a:ext cx="7942785" cy="1470025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7307565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766034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93612" y="1522732"/>
            <a:ext cx="10722607" cy="451847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497506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3_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 descr="AMKE_BG.jpg"/>
          <p:cNvPicPr>
            <a:picLocks noChangeAspect="1"/>
          </p:cNvPicPr>
          <p:nvPr userDrawn="1"/>
        </p:nvPicPr>
        <p:blipFill>
          <a:blip r:embed="rId2" cstate="print"/>
          <a:srcRect t="42248" b="6217"/>
          <a:stretch>
            <a:fillRect/>
          </a:stretch>
        </p:blipFill>
        <p:spPr>
          <a:xfrm>
            <a:off x="2" y="2876764"/>
            <a:ext cx="12191999" cy="353431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33010" y="4406901"/>
            <a:ext cx="7712767" cy="1362075"/>
          </a:xfrm>
        </p:spPr>
        <p:txBody>
          <a:bodyPr anchor="t"/>
          <a:lstStyle>
            <a:lvl1pPr algn="l">
              <a:defRPr sz="3200" b="1" cap="none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33010" y="2875892"/>
            <a:ext cx="7712767" cy="1500187"/>
          </a:xfrm>
        </p:spPr>
        <p:txBody>
          <a:bodyPr anchor="b"/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3834274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4_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33010" y="4406901"/>
            <a:ext cx="7712767" cy="1362075"/>
          </a:xfrm>
        </p:spPr>
        <p:txBody>
          <a:bodyPr anchor="t"/>
          <a:lstStyle>
            <a:lvl1pPr algn="l">
              <a:defRPr sz="3200" b="1" cap="none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33010" y="2875892"/>
            <a:ext cx="7712767" cy="1500187"/>
          </a:xfrm>
        </p:spPr>
        <p:txBody>
          <a:bodyPr anchor="b"/>
          <a:lstStyle>
            <a:lvl1pPr marL="0" indent="0">
              <a:buNone/>
              <a:defRPr sz="1400" b="1">
                <a:solidFill>
                  <a:schemeClr val="bg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152979331"/>
      </p:ext>
    </p:extLst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93611" y="640228"/>
            <a:ext cx="8401358" cy="674870"/>
          </a:xfrm>
        </p:spPr>
        <p:txBody>
          <a:bodyPr/>
          <a:lstStyle>
            <a:lvl1pPr>
              <a:defRPr sz="2800" b="1" i="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226225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93611" y="640228"/>
            <a:ext cx="8401358" cy="674870"/>
          </a:xfrm>
        </p:spPr>
        <p:txBody>
          <a:bodyPr/>
          <a:lstStyle>
            <a:lvl1pPr>
              <a:defRPr sz="2800" b="1" i="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4" name="Suorakulmio 3"/>
          <p:cNvSpPr/>
          <p:nvPr userDrawn="1"/>
        </p:nvSpPr>
        <p:spPr bwMode="auto">
          <a:xfrm>
            <a:off x="0" y="1376738"/>
            <a:ext cx="12192000" cy="5040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  <a:noAutofit/>
          </a:bodyPr>
          <a:lstStyle/>
          <a:p>
            <a:pPr defTabSz="762000" eaLnBrk="0" fontAlgn="base" hangingPunct="0">
              <a:spcBef>
                <a:spcPct val="15000"/>
              </a:spcBef>
              <a:spcAft>
                <a:spcPct val="15000"/>
              </a:spcAft>
              <a:buClr>
                <a:srgbClr val="CF0072"/>
              </a:buClr>
            </a:pPr>
            <a:endParaRPr lang="fi-FI" sz="900" b="1" smtClean="0">
              <a:solidFill>
                <a:srgbClr val="FFFFFF"/>
              </a:solidFill>
              <a:latin typeface="Nokia Sans Wi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52058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 descr="AMKE_BG.jpg"/>
          <p:cNvPicPr>
            <a:picLocks noChangeAspect="1"/>
          </p:cNvPicPr>
          <p:nvPr userDrawn="1"/>
        </p:nvPicPr>
        <p:blipFill>
          <a:blip r:embed="rId2" cstate="print"/>
          <a:srcRect t="13783" b="12658"/>
          <a:stretch>
            <a:fillRect/>
          </a:stretch>
        </p:blipFill>
        <p:spPr>
          <a:xfrm>
            <a:off x="2" y="1376737"/>
            <a:ext cx="12191999" cy="5044611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93611" y="640228"/>
            <a:ext cx="8401358" cy="674870"/>
          </a:xfrm>
        </p:spPr>
        <p:txBody>
          <a:bodyPr/>
          <a:lstStyle>
            <a:lvl1pPr>
              <a:defRPr sz="2800" b="1" i="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9390394"/>
      </p:ext>
    </p:extLst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9047614"/>
      </p:ext>
    </p:extLst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138502" y="893135"/>
            <a:ext cx="7943338" cy="389565"/>
          </a:xfrm>
        </p:spPr>
        <p:txBody>
          <a:bodyPr/>
          <a:lstStyle>
            <a:lvl1pPr>
              <a:defRPr sz="24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1151588" y="1903228"/>
            <a:ext cx="4862350" cy="4018601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201508" y="1892595"/>
            <a:ext cx="4804007" cy="4029234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7695007"/>
      </p:ext>
    </p:extLst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uorakulmio 17"/>
          <p:cNvSpPr/>
          <p:nvPr/>
        </p:nvSpPr>
        <p:spPr bwMode="auto">
          <a:xfrm>
            <a:off x="0" y="6411074"/>
            <a:ext cx="12192000" cy="44692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  <a:noAutofit/>
          </a:bodyPr>
          <a:lstStyle/>
          <a:p>
            <a:pPr defTabSz="762000" eaLnBrk="0" fontAlgn="base" hangingPunct="0">
              <a:spcBef>
                <a:spcPct val="15000"/>
              </a:spcBef>
              <a:spcAft>
                <a:spcPct val="15000"/>
              </a:spcAft>
              <a:buClr>
                <a:srgbClr val="CF0072"/>
              </a:buClr>
            </a:pPr>
            <a:endParaRPr lang="fi-FI" sz="900" b="1" smtClean="0">
              <a:solidFill>
                <a:srgbClr val="FFFFFF"/>
              </a:solidFill>
              <a:latin typeface="Nokia Sans Wide" pitchFamily="34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69034" y="595902"/>
            <a:ext cx="9370031" cy="9554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perustyyl. napsautt.</a:t>
            </a:r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95357" y="1759575"/>
            <a:ext cx="10494414" cy="41973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AMKE 2010 Powerpoint Template, A4 </a:t>
            </a:r>
            <a:br>
              <a:rPr lang="en-US" smtClean="0"/>
            </a:br>
            <a:r>
              <a:rPr lang="en-US" smtClean="0"/>
              <a:t>Title font: Calibri32 pt</a:t>
            </a:r>
            <a:br>
              <a:rPr lang="en-US" smtClean="0"/>
            </a:br>
            <a:r>
              <a:rPr lang="en-US" smtClean="0"/>
              <a:t>Copy font: Calibri 20 pt (regular, bold and italic)</a:t>
            </a:r>
          </a:p>
          <a:p>
            <a:pPr lvl="0"/>
            <a:r>
              <a:rPr lang="en-US" smtClean="0"/>
              <a:t>1st Level Bullet</a:t>
            </a:r>
          </a:p>
          <a:p>
            <a:pPr lvl="1"/>
            <a:r>
              <a:rPr lang="en-US" smtClean="0"/>
              <a:t>2nd Level Bullet (size: 18 pt)</a:t>
            </a:r>
          </a:p>
          <a:p>
            <a:pPr lvl="2"/>
            <a:r>
              <a:rPr lang="en-US" smtClean="0"/>
              <a:t>3rd Level Bullet (size: 16 pt)</a:t>
            </a:r>
          </a:p>
          <a:p>
            <a:pPr lvl="3"/>
            <a:r>
              <a:rPr lang="en-US" smtClean="0"/>
              <a:t>4th Level Bullet (size: 14 pt)</a:t>
            </a:r>
          </a:p>
        </p:txBody>
      </p:sp>
      <p:pic>
        <p:nvPicPr>
          <p:cNvPr id="12" name="Kuva 11" descr="AMKE_logo_plain.png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10116455" y="392614"/>
            <a:ext cx="1590718" cy="493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259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</p:sldLayoutIdLst>
  <p:transition>
    <p:wipe dir="d"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hlink"/>
          </a:solidFill>
          <a:latin typeface="Nokia Larg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hlink"/>
          </a:solidFill>
          <a:latin typeface="Nokia Larg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hlink"/>
          </a:solidFill>
          <a:latin typeface="Nokia Larg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hlink"/>
          </a:solidFill>
          <a:latin typeface="Nokia Large" pitchFamily="34" charset="0"/>
        </a:defRPr>
      </a:lvl9pPr>
    </p:titleStyle>
    <p:bodyStyle>
      <a:lvl1pPr marL="192088" indent="-192088" algn="l" defTabSz="762000" rtl="0" eaLnBrk="1" fontAlgn="base" hangingPunct="1">
        <a:spcBef>
          <a:spcPct val="15000"/>
        </a:spcBef>
        <a:spcAft>
          <a:spcPct val="15000"/>
        </a:spcAft>
        <a:buClr>
          <a:schemeClr val="accent1"/>
        </a:buClr>
        <a:buChar char="•"/>
        <a:defRPr sz="20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66750" indent="-195263" algn="l" defTabSz="762000" rtl="0" eaLnBrk="1" fontAlgn="base" hangingPunct="1">
        <a:spcBef>
          <a:spcPct val="15000"/>
        </a:spcBef>
        <a:spcAft>
          <a:spcPct val="15000"/>
        </a:spcAft>
        <a:buClr>
          <a:schemeClr val="accent1"/>
        </a:buClr>
        <a:buChar char="•"/>
        <a:defRPr>
          <a:solidFill>
            <a:schemeClr val="tx1">
              <a:lumMod val="75000"/>
              <a:lumOff val="25000"/>
            </a:schemeClr>
          </a:solidFill>
          <a:latin typeface="+mn-lt"/>
          <a:cs typeface="Arial" charset="0"/>
        </a:defRPr>
      </a:lvl2pPr>
      <a:lvl3pPr marL="1147763" indent="-195263" algn="l" defTabSz="762000" rtl="0" eaLnBrk="1" fontAlgn="base" hangingPunct="1">
        <a:spcBef>
          <a:spcPct val="15000"/>
        </a:spcBef>
        <a:spcAft>
          <a:spcPct val="15000"/>
        </a:spcAft>
        <a:buClr>
          <a:schemeClr val="accent1"/>
        </a:buClr>
        <a:buChar char="•"/>
        <a:defRPr sz="1600">
          <a:solidFill>
            <a:schemeClr val="tx1">
              <a:lumMod val="75000"/>
              <a:lumOff val="25000"/>
            </a:schemeClr>
          </a:solidFill>
          <a:latin typeface="+mn-lt"/>
          <a:cs typeface="Arial" charset="0"/>
        </a:defRPr>
      </a:lvl3pPr>
      <a:lvl4pPr marL="1712913" indent="-185738" algn="l" defTabSz="762000" rtl="0" eaLnBrk="1" fontAlgn="base" hangingPunct="1">
        <a:spcBef>
          <a:spcPct val="15000"/>
        </a:spcBef>
        <a:spcAft>
          <a:spcPct val="15000"/>
        </a:spcAft>
        <a:buClr>
          <a:schemeClr val="accent1"/>
        </a:buClr>
        <a:buChar char="•"/>
        <a:defRPr sz="1400">
          <a:solidFill>
            <a:schemeClr val="tx1">
              <a:lumMod val="75000"/>
              <a:lumOff val="25000"/>
            </a:schemeClr>
          </a:solidFill>
          <a:latin typeface="+mn-lt"/>
          <a:cs typeface="Arial" charset="0"/>
        </a:defRPr>
      </a:lvl4pPr>
      <a:lvl5pPr marL="2193925" indent="-188913" algn="l" defTabSz="762000" rtl="0" eaLnBrk="1" fontAlgn="base" hangingPunct="1">
        <a:spcBef>
          <a:spcPct val="15000"/>
        </a:spcBef>
        <a:spcAft>
          <a:spcPct val="15000"/>
        </a:spcAft>
        <a:buClr>
          <a:schemeClr val="accent1"/>
        </a:buClr>
        <a:buChar char="•"/>
        <a:defRPr>
          <a:solidFill>
            <a:schemeClr val="tx1"/>
          </a:solidFill>
          <a:latin typeface="+mn-lt"/>
          <a:cs typeface="Arial" charset="0"/>
        </a:defRPr>
      </a:lvl5pPr>
      <a:lvl6pPr marL="2651125" indent="-188913" algn="l" defTabSz="762000" rtl="0" eaLnBrk="1" fontAlgn="base" hangingPunct="1">
        <a:spcBef>
          <a:spcPct val="15000"/>
        </a:spcBef>
        <a:spcAft>
          <a:spcPct val="15000"/>
        </a:spcAft>
        <a:buClr>
          <a:schemeClr val="accent1"/>
        </a:buClr>
        <a:buChar char="•"/>
        <a:defRPr>
          <a:solidFill>
            <a:schemeClr val="tx1"/>
          </a:solidFill>
          <a:latin typeface="+mn-lt"/>
        </a:defRPr>
      </a:lvl6pPr>
      <a:lvl7pPr marL="3108325" indent="-188913" algn="l" defTabSz="762000" rtl="0" eaLnBrk="1" fontAlgn="base" hangingPunct="1">
        <a:spcBef>
          <a:spcPct val="15000"/>
        </a:spcBef>
        <a:spcAft>
          <a:spcPct val="15000"/>
        </a:spcAft>
        <a:buClr>
          <a:schemeClr val="accent1"/>
        </a:buClr>
        <a:buChar char="•"/>
        <a:defRPr>
          <a:solidFill>
            <a:schemeClr val="tx1"/>
          </a:solidFill>
          <a:latin typeface="+mn-lt"/>
        </a:defRPr>
      </a:lvl7pPr>
      <a:lvl8pPr marL="3565525" indent="-188913" algn="l" defTabSz="762000" rtl="0" eaLnBrk="1" fontAlgn="base" hangingPunct="1">
        <a:spcBef>
          <a:spcPct val="15000"/>
        </a:spcBef>
        <a:spcAft>
          <a:spcPct val="15000"/>
        </a:spcAft>
        <a:buClr>
          <a:schemeClr val="accent1"/>
        </a:buClr>
        <a:buChar char="•"/>
        <a:defRPr>
          <a:solidFill>
            <a:schemeClr val="tx1"/>
          </a:solidFill>
          <a:latin typeface="+mn-lt"/>
        </a:defRPr>
      </a:lvl8pPr>
      <a:lvl9pPr marL="4022725" indent="-188913" algn="l" defTabSz="762000" rtl="0" eaLnBrk="1" fontAlgn="base" hangingPunct="1">
        <a:spcBef>
          <a:spcPct val="15000"/>
        </a:spcBef>
        <a:spcAft>
          <a:spcPct val="15000"/>
        </a:spcAft>
        <a:buClr>
          <a:schemeClr val="accent1"/>
        </a:buClr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0" t="5127" r="4200" b="2716"/>
          <a:stretch/>
        </p:blipFill>
        <p:spPr>
          <a:xfrm>
            <a:off x="949570" y="309969"/>
            <a:ext cx="5561045" cy="3601616"/>
          </a:xfrm>
          <a:prstGeom prst="rect">
            <a:avLst/>
          </a:prstGeom>
        </p:spPr>
      </p:pic>
      <p:pic>
        <p:nvPicPr>
          <p:cNvPr id="4" name="Kuva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8852" y="897349"/>
            <a:ext cx="3484012" cy="2299992"/>
          </a:xfrm>
          <a:prstGeom prst="rect">
            <a:avLst/>
          </a:prstGeom>
        </p:spPr>
      </p:pic>
      <p:sp>
        <p:nvSpPr>
          <p:cNvPr id="8" name="Suorakulmio 7"/>
          <p:cNvSpPr/>
          <p:nvPr/>
        </p:nvSpPr>
        <p:spPr>
          <a:xfrm>
            <a:off x="1070960" y="6066199"/>
            <a:ext cx="531826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fi-FI" sz="1200" b="1" kern="0" dirty="0" smtClean="0">
                <a:solidFill>
                  <a:srgbClr val="830051"/>
                </a:solidFill>
              </a:rPr>
              <a:t>Toimitusjohtaja Petri Lempinen #</a:t>
            </a:r>
            <a:r>
              <a:rPr lang="fi-FI" sz="1200" b="1" kern="0" dirty="0" err="1" smtClean="0">
                <a:solidFill>
                  <a:srgbClr val="830051"/>
                </a:solidFill>
              </a:rPr>
              <a:t>ammatillinenkoulutus</a:t>
            </a:r>
            <a:r>
              <a:rPr lang="fi-FI" sz="1200" b="1" kern="0" dirty="0" smtClean="0">
                <a:solidFill>
                  <a:srgbClr val="830051"/>
                </a:solidFill>
              </a:rPr>
              <a:t> #työllistyminen</a:t>
            </a:r>
            <a:endParaRPr lang="fi-FI" sz="1200" kern="0" dirty="0">
              <a:solidFill>
                <a:sysClr val="windowText" lastClr="000000"/>
              </a:solidFill>
            </a:endParaRPr>
          </a:p>
        </p:txBody>
      </p:sp>
      <p:sp>
        <p:nvSpPr>
          <p:cNvPr id="9" name="Tekstiruutu 8"/>
          <p:cNvSpPr txBox="1"/>
          <p:nvPr/>
        </p:nvSpPr>
        <p:spPr>
          <a:xfrm rot="5400000">
            <a:off x="8426242" y="2237895"/>
            <a:ext cx="30962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00" dirty="0" smtClean="0">
                <a:solidFill>
                  <a:schemeClr val="bg1"/>
                </a:solidFill>
              </a:rPr>
              <a:t>Kuva: Helsingin </a:t>
            </a:r>
            <a:r>
              <a:rPr lang="fi-FI" sz="1000" dirty="0" smtClean="0">
                <a:solidFill>
                  <a:schemeClr val="bg1"/>
                </a:solidFill>
              </a:rPr>
              <a:t>kaupunginmuseo/Simo </a:t>
            </a:r>
            <a:r>
              <a:rPr lang="fi-FI" sz="1000" dirty="0" err="1" smtClean="0">
                <a:solidFill>
                  <a:schemeClr val="bg1"/>
                </a:solidFill>
              </a:rPr>
              <a:t>Rista</a:t>
            </a:r>
            <a:endParaRPr lang="fi-FI" sz="1000" dirty="0">
              <a:solidFill>
                <a:schemeClr val="bg1"/>
              </a:solidFill>
            </a:endParaRPr>
          </a:p>
        </p:txBody>
      </p:sp>
      <p:sp>
        <p:nvSpPr>
          <p:cNvPr id="10" name="Suorakulmio 9"/>
          <p:cNvSpPr/>
          <p:nvPr/>
        </p:nvSpPr>
        <p:spPr>
          <a:xfrm rot="5400000">
            <a:off x="8946359" y="4821398"/>
            <a:ext cx="207140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i-FI" sz="1100" dirty="0">
                <a:solidFill>
                  <a:schemeClr val="bg1"/>
                </a:solidFill>
              </a:rPr>
              <a:t>Kuva: Helsingin kaupunginmuseo</a:t>
            </a:r>
          </a:p>
        </p:txBody>
      </p:sp>
      <p:sp>
        <p:nvSpPr>
          <p:cNvPr id="12" name="Otsikko 1"/>
          <p:cNvSpPr txBox="1">
            <a:spLocks/>
          </p:cNvSpPr>
          <p:nvPr/>
        </p:nvSpPr>
        <p:spPr>
          <a:xfrm>
            <a:off x="902757" y="3911585"/>
            <a:ext cx="10367186" cy="1362075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Calibri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Calibri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Calibri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Calibri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hlink"/>
                </a:solidFill>
                <a:latin typeface="Nokia Large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hlink"/>
                </a:solidFill>
                <a:latin typeface="Nokia Large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hlink"/>
                </a:solidFill>
                <a:latin typeface="Nokia Large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hlink"/>
                </a:solidFill>
                <a:latin typeface="Nokia Large" pitchFamily="34" charset="0"/>
              </a:defRPr>
            </a:lvl9pPr>
          </a:lstStyle>
          <a:p>
            <a:r>
              <a:rPr lang="fi-FI" sz="4000" kern="0" dirty="0" smtClean="0"/>
              <a:t>Huippuosaamista tarvitaan kaikissa ammateissa</a:t>
            </a:r>
            <a:r>
              <a:rPr lang="fi-FI" kern="0" dirty="0" smtClean="0"/>
              <a:t/>
            </a:r>
            <a:br>
              <a:rPr lang="fi-FI" kern="0" dirty="0" smtClean="0"/>
            </a:br>
            <a:r>
              <a:rPr lang="fi-FI" kern="0" dirty="0" smtClean="0"/>
              <a:t/>
            </a:r>
            <a:br>
              <a:rPr lang="fi-FI" kern="0" dirty="0" smtClean="0"/>
            </a:br>
            <a:r>
              <a:rPr lang="fi-FI" kern="0" dirty="0" smtClean="0"/>
              <a:t>Ammattiosaamisen kehittämisyhdistys AMKE ry:n tavoitteet vaalikaudelle 2015-2019</a:t>
            </a:r>
            <a:br>
              <a:rPr lang="fi-FI" kern="0" dirty="0" smtClean="0"/>
            </a:br>
            <a:endParaRPr lang="fi-FI" kern="0" dirty="0"/>
          </a:p>
        </p:txBody>
      </p:sp>
    </p:spTree>
    <p:extLst>
      <p:ext uri="{BB962C8B-B14F-4D97-AF65-F5344CB8AC3E}">
        <p14:creationId xmlns:p14="http://schemas.microsoft.com/office/powerpoint/2010/main" val="988895785"/>
      </p:ext>
    </p:extLst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b="1" dirty="0" smtClean="0"/>
              <a:t>AMMATILLISEN KOULUTUKSEN MENESTYMISEN EDELLYTYKSET </a:t>
            </a:r>
          </a:p>
          <a:p>
            <a:pPr lvl="0"/>
            <a:r>
              <a:rPr lang="fi-FI" dirty="0" smtClean="0"/>
              <a:t>Ammatillista </a:t>
            </a:r>
            <a:r>
              <a:rPr lang="fi-FI" dirty="0"/>
              <a:t>koulutusta </a:t>
            </a:r>
            <a:r>
              <a:rPr lang="fi-FI" dirty="0" smtClean="0"/>
              <a:t>kehitetään kokonaisuutena työelämän, aikuisten ja </a:t>
            </a:r>
            <a:r>
              <a:rPr lang="fi-FI" dirty="0"/>
              <a:t>nuorten </a:t>
            </a:r>
            <a:r>
              <a:rPr lang="fi-FI" dirty="0" smtClean="0"/>
              <a:t>tarpeisiin. Tämä edellyttää jatko-opintokelpoisuuden turvaamista.</a:t>
            </a:r>
            <a:endParaRPr lang="fi-FI" dirty="0"/>
          </a:p>
          <a:p>
            <a:r>
              <a:rPr lang="fi-FI" dirty="0"/>
              <a:t>Suomi tarvitsee </a:t>
            </a:r>
            <a:r>
              <a:rPr lang="fi-FI" dirty="0" smtClean="0"/>
              <a:t>monipuolisen koulutuksen järjestäjäverkon</a:t>
            </a:r>
            <a:r>
              <a:rPr lang="fi-FI" dirty="0"/>
              <a:t>, jossa voi </a:t>
            </a:r>
            <a:r>
              <a:rPr lang="fi-FI" dirty="0" smtClean="0"/>
              <a:t>erikoistua. </a:t>
            </a:r>
            <a:r>
              <a:rPr lang="fi-FI" dirty="0"/>
              <a:t>Rahoitus maksetaan koulutuksen järjestäjälle.</a:t>
            </a:r>
          </a:p>
          <a:p>
            <a:r>
              <a:rPr lang="fi-FI" dirty="0"/>
              <a:t>Lainsäädäntöä </a:t>
            </a:r>
            <a:r>
              <a:rPr lang="fi-FI" dirty="0" smtClean="0"/>
              <a:t>yksinkertaistetaan ja siirrytään kannustavaan rahoitusjärjestelmään. Normien sijaan tarvitaan tulosohjausta. </a:t>
            </a:r>
          </a:p>
          <a:p>
            <a:pPr lvl="0"/>
            <a:r>
              <a:rPr lang="fi-FI" dirty="0" smtClean="0"/>
              <a:t>Oppimista </a:t>
            </a:r>
            <a:r>
              <a:rPr lang="fi-FI" dirty="0"/>
              <a:t>työpaikoilla </a:t>
            </a:r>
            <a:r>
              <a:rPr lang="fi-FI" dirty="0" smtClean="0"/>
              <a:t>lisätään. </a:t>
            </a:r>
            <a:r>
              <a:rPr lang="fi-FI" dirty="0"/>
              <a:t>Ammatillinen koulutus </a:t>
            </a:r>
            <a:r>
              <a:rPr lang="fi-FI" dirty="0" smtClean="0"/>
              <a:t>tarjoaa </a:t>
            </a:r>
            <a:r>
              <a:rPr lang="fi-FI" dirty="0"/>
              <a:t>jokaiselle opiskelijalle oman </a:t>
            </a:r>
            <a:r>
              <a:rPr lang="fi-FI" dirty="0" smtClean="0"/>
              <a:t>polun, yksi ratkaisu </a:t>
            </a:r>
            <a:r>
              <a:rPr lang="fi-FI" dirty="0"/>
              <a:t>ei sovi </a:t>
            </a:r>
            <a:r>
              <a:rPr lang="fi-FI" dirty="0" smtClean="0"/>
              <a:t>kaikille opiskelijoille. </a:t>
            </a:r>
          </a:p>
          <a:p>
            <a:r>
              <a:rPr lang="fi-FI" dirty="0"/>
              <a:t>Koulutusviennin </a:t>
            </a:r>
            <a:r>
              <a:rPr lang="fi-FI" dirty="0" smtClean="0"/>
              <a:t>lainsäädännölliset esteet puretaan tutkintoon </a:t>
            </a:r>
            <a:r>
              <a:rPr lang="fi-FI" dirty="0"/>
              <a:t>johtavan koulutuksen myymisen osalta.</a:t>
            </a:r>
          </a:p>
          <a:p>
            <a:pPr lvl="0"/>
            <a:endParaRPr lang="fi-FI" dirty="0" smtClean="0"/>
          </a:p>
          <a:p>
            <a:pPr marL="0" lvl="0" indent="0">
              <a:buNone/>
            </a:pPr>
            <a:r>
              <a:rPr lang="fi-FI" i="1" dirty="0" smtClean="0"/>
              <a:t>Ammattiosaamisen kehittämisyhdistys AMKE ry edustaa 86 ammatillisen koulutuksen järjestäjää, jotka kouluttavat 340 000 ja työllistävät 27 000 henkilöä. AMKE ry:n jäsenet tarjoavat yli 90 prosenttia ammatillisen koulutuksen volyymista.</a:t>
            </a:r>
            <a:endParaRPr lang="fi-FI" i="1" dirty="0"/>
          </a:p>
          <a:p>
            <a:endParaRPr lang="fi-FI" dirty="0"/>
          </a:p>
        </p:txBody>
      </p:sp>
      <p:sp>
        <p:nvSpPr>
          <p:cNvPr id="4" name="Otsikko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Calibri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Calibri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Calibri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Calibri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hlink"/>
                </a:solidFill>
                <a:latin typeface="Nokia Large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hlink"/>
                </a:solidFill>
                <a:latin typeface="Nokia Large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hlink"/>
                </a:solidFill>
                <a:latin typeface="Nokia Large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hlink"/>
                </a:solidFill>
                <a:latin typeface="Nokia Large" pitchFamily="34" charset="0"/>
              </a:defRPr>
            </a:lvl9pPr>
          </a:lstStyle>
          <a:p>
            <a:r>
              <a:rPr lang="fi-FI" kern="0" dirty="0" smtClean="0"/>
              <a:t>Vaalikausi 2015-2019</a:t>
            </a:r>
            <a:endParaRPr lang="fi-FI" kern="0" dirty="0"/>
          </a:p>
        </p:txBody>
      </p:sp>
    </p:spTree>
    <p:extLst>
      <p:ext uri="{BB962C8B-B14F-4D97-AF65-F5344CB8AC3E}">
        <p14:creationId xmlns:p14="http://schemas.microsoft.com/office/powerpoint/2010/main" val="129814836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b="1" dirty="0" smtClean="0"/>
              <a:t>AMMATILLINEN KOULUTUS ON ELINKEINOPOLITIIKKAA…</a:t>
            </a:r>
            <a:endParaRPr lang="fi-FI" b="1" dirty="0"/>
          </a:p>
          <a:p>
            <a:r>
              <a:rPr lang="fi-FI" dirty="0"/>
              <a:t>Ammattiosaaminen turvaa nykyisiä työpaikkoja ja mahdollistaa uuden työn syntymistä. </a:t>
            </a:r>
            <a:endParaRPr lang="fi-FI" dirty="0" smtClean="0"/>
          </a:p>
          <a:p>
            <a:r>
              <a:rPr lang="fi-FI" dirty="0" smtClean="0"/>
              <a:t>Kaikki </a:t>
            </a:r>
            <a:r>
              <a:rPr lang="fi-FI" dirty="0"/>
              <a:t>ammatilliseen koulutukseen vaikuttavat päätökset ovat elinkeinopoliittisia, mikä tulee huomioida hallitusohjelmassa.</a:t>
            </a:r>
          </a:p>
          <a:p>
            <a:r>
              <a:rPr lang="fi-FI" dirty="0"/>
              <a:t>Puolet työelämän tarvitsemista osaajista valmistuu ammatillisesta koulutuksesta. Vuonna 2013 ammattiin opiskelleet 314 000 nuorta ja aikuista suorittivat yhteensä 70 000 tutkintoa. </a:t>
            </a:r>
            <a:endParaRPr lang="fi-FI" dirty="0" smtClean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b="1" dirty="0" smtClean="0"/>
              <a:t>JA NUORISOTAKUUTA</a:t>
            </a:r>
            <a:endParaRPr lang="fi-FI" b="1" dirty="0"/>
          </a:p>
          <a:p>
            <a:r>
              <a:rPr lang="fi-FI" dirty="0"/>
              <a:t>Ammatin oppiminen on parasta syrjäytymisen ehkäisemistä. Ammatillinen koulutus vastaa koko ikäluokan kouluttamisesta ja jokaisella opiskelijalla on oma polkunsa ammatillisessa koulutuksessa. </a:t>
            </a:r>
            <a:r>
              <a:rPr lang="fi-FI" dirty="0" smtClean="0"/>
              <a:t>Ammatillinen </a:t>
            </a:r>
            <a:r>
              <a:rPr lang="fi-FI" dirty="0"/>
              <a:t>koulutus vetoaa </a:t>
            </a:r>
            <a:r>
              <a:rPr lang="fi-FI" dirty="0" smtClean="0"/>
              <a:t>niin huippuosaajiin kuin oman </a:t>
            </a:r>
            <a:r>
              <a:rPr lang="fi-FI" dirty="0"/>
              <a:t>itsensä etsijöihin.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69324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b="1" dirty="0" smtClean="0"/>
              <a:t>YRITYKSIÄ LÄHINNÄ OLEVA KOULUTUSMUOTO</a:t>
            </a:r>
          </a:p>
          <a:p>
            <a:r>
              <a:rPr lang="fi-FI" dirty="0" smtClean="0"/>
              <a:t>Käytännön läheinen koulutus järjestetään yhdessä työelämän kanssa. Jokainen opiskelija harjaantuu tutkinnossa vaadittaviin työtehtäviinsä käytännön jaksoilla työpaikoilla, jonka päätteeksi he näyttävät osaamisensa. Työelämä kantaa suuren vastuun oppimisen arvioinnissa. </a:t>
            </a:r>
          </a:p>
          <a:p>
            <a:r>
              <a:rPr lang="fi-FI" dirty="0" smtClean="0"/>
              <a:t>Oppisopimuskoulutus tapahtuu lähes täysin työtä tehden.</a:t>
            </a:r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b="1" dirty="0" smtClean="0"/>
              <a:t>… JOHTAA PIDEMPIIN TYÖURIIN </a:t>
            </a:r>
            <a:endParaRPr lang="fi-FI" b="1" dirty="0"/>
          </a:p>
          <a:p>
            <a:r>
              <a:rPr lang="fi-FI" dirty="0"/>
              <a:t>Ammatilliset tutkinnot valmistavat käytännön työtehtäviin, joten tutkintoja uudistetaan jatkuvasti työelämän muuttuessa. Nykyiset 377 tutkintoa ja lähes 3400 tutkinnonosaa ovat liikaa.</a:t>
            </a:r>
          </a:p>
          <a:p>
            <a:r>
              <a:rPr lang="fi-FI" dirty="0"/>
              <a:t>Jatko-opintokelpoisuus on nostanut ammatillisen koulutuksen suosiota. Ammattikorkeakoulujen hakijoista kolmasosa on suorittanut ammatillisen tutkinnon.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3784957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b="1" dirty="0" smtClean="0"/>
              <a:t>MUUTOKSESSA MUKANA</a:t>
            </a:r>
            <a:endParaRPr lang="fi-FI" b="1" dirty="0"/>
          </a:p>
          <a:p>
            <a:r>
              <a:rPr lang="fi-FI" dirty="0"/>
              <a:t>Koulutusjärjestelmän on uudistuttava elinkeinoelämän ja yhteiskunnan tarpeiden muuttuessa. Viimeisen 20 vuoden aikana ammatillinen koulutus on siirtynyt koko ajan lähemmäs työelämää, mutta tämä ei riitä.</a:t>
            </a:r>
          </a:p>
          <a:p>
            <a:r>
              <a:rPr lang="fi-FI" dirty="0"/>
              <a:t>Nyt </a:t>
            </a:r>
            <a:r>
              <a:rPr lang="fi-FI" dirty="0" err="1"/>
              <a:t>digitalisaatio</a:t>
            </a:r>
            <a:r>
              <a:rPr lang="fi-FI" dirty="0"/>
              <a:t> ja muut teknologiat asettavat uusia osaamisvaatimuksia työelämään valmistuville. Samalla ne antavat uusia mahdollisuuksia koulutuksen toteuttamiseen. Koulutus </a:t>
            </a:r>
            <a:r>
              <a:rPr lang="fi-FI" dirty="0" smtClean="0"/>
              <a:t>on </a:t>
            </a:r>
            <a:r>
              <a:rPr lang="fi-FI" dirty="0"/>
              <a:t>yksi murroksessa olevista toimialoista.</a:t>
            </a:r>
          </a:p>
          <a:p>
            <a:r>
              <a:rPr lang="fi-FI" dirty="0" smtClean="0"/>
              <a:t>AMKE </a:t>
            </a:r>
            <a:r>
              <a:rPr lang="fi-FI" dirty="0"/>
              <a:t>ry esittää, että Suomeen laaditaan kokonaisvaltainen ammattiosaamisen strategia 2025. Muuttuminen edellyttää näkemystä tulevaisuudesta. </a:t>
            </a:r>
            <a:endParaRPr lang="fi-FI" dirty="0" smtClean="0"/>
          </a:p>
          <a:p>
            <a:r>
              <a:rPr lang="fi-FI" dirty="0" smtClean="0"/>
              <a:t>Samalla </a:t>
            </a:r>
            <a:r>
              <a:rPr lang="fi-FI" dirty="0"/>
              <a:t>on varmistettava riittävät resurssit ammatilliselle koulutukselle, joka on perusopetuksen jälkeen suurin osa koulutusjärjestelmästämme</a:t>
            </a:r>
            <a:r>
              <a:rPr lang="fi-FI" dirty="0" smtClean="0"/>
              <a:t>.</a:t>
            </a:r>
            <a:r>
              <a:rPr lang="fi-FI" dirty="0"/>
              <a:t>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754393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MS_teema">
  <a:themeElements>
    <a:clrScheme name="AMKE_colors">
      <a:dk1>
        <a:srgbClr val="000000"/>
      </a:dk1>
      <a:lt1>
        <a:srgbClr val="FFFFFF"/>
      </a:lt1>
      <a:dk2>
        <a:srgbClr val="830051"/>
      </a:dk2>
      <a:lt2>
        <a:srgbClr val="84827C"/>
      </a:lt2>
      <a:accent1>
        <a:srgbClr val="CF0072"/>
      </a:accent1>
      <a:accent2>
        <a:srgbClr val="D1E4F2"/>
      </a:accent2>
      <a:accent3>
        <a:srgbClr val="FFFFFF"/>
      </a:accent3>
      <a:accent4>
        <a:srgbClr val="000000"/>
      </a:accent4>
      <a:accent5>
        <a:srgbClr val="FFC000"/>
      </a:accent5>
      <a:accent6>
        <a:srgbClr val="BDCFDB"/>
      </a:accent6>
      <a:hlink>
        <a:srgbClr val="006699"/>
      </a:hlink>
      <a:folHlink>
        <a:srgbClr val="006666"/>
      </a:folHlink>
    </a:clrScheme>
    <a:fontScheme name="AMKE_fontit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488" tIns="44450" rIns="90488" bIns="44450" numCol="1" anchor="ctr" anchorCtr="0" compatLnSpc="1">
        <a:prstTxWarp prst="textNoShape">
          <a:avLst/>
        </a:prstTxWarp>
        <a:spAutoFit/>
      </a:bodyPr>
      <a:lstStyle>
        <a:defPPr marL="0" marR="0" indent="0" algn="l" defTabSz="762000" rtl="0" eaLnBrk="0" fontAlgn="base" latinLnBrk="0" hangingPunct="0">
          <a:lnSpc>
            <a:spcPct val="100000"/>
          </a:lnSpc>
          <a:spcBef>
            <a:spcPct val="15000"/>
          </a:spcBef>
          <a:spcAft>
            <a:spcPct val="15000"/>
          </a:spcAft>
          <a:buClr>
            <a:schemeClr val="accent1"/>
          </a:buClr>
          <a:buSzTx/>
          <a:buFontTx/>
          <a:buNone/>
          <a:tabLst/>
          <a:defRPr kumimoji="0" lang="en-US" sz="9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Nokia Sans Wi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488" tIns="44450" rIns="90488" bIns="44450" numCol="1" anchor="ctr" anchorCtr="0" compatLnSpc="1">
        <a:prstTxWarp prst="textNoShape">
          <a:avLst/>
        </a:prstTxWarp>
        <a:spAutoFit/>
      </a:bodyPr>
      <a:lstStyle>
        <a:defPPr marL="0" marR="0" indent="0" algn="l" defTabSz="762000" rtl="0" eaLnBrk="0" fontAlgn="base" latinLnBrk="0" hangingPunct="0">
          <a:lnSpc>
            <a:spcPct val="100000"/>
          </a:lnSpc>
          <a:spcBef>
            <a:spcPct val="15000"/>
          </a:spcBef>
          <a:spcAft>
            <a:spcPct val="15000"/>
          </a:spcAft>
          <a:buClr>
            <a:schemeClr val="accent1"/>
          </a:buClr>
          <a:buSzTx/>
          <a:buFontTx/>
          <a:buNone/>
          <a:tabLst/>
          <a:defRPr kumimoji="0" lang="en-US" sz="9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Nokia Sans Wide" pitchFamily="34" charset="0"/>
          </a:defRPr>
        </a:defPPr>
      </a:lstStyle>
    </a:lnDef>
  </a:objectDefaults>
  <a:extraClrSchemeLst>
    <a:extraClrScheme>
      <a:clrScheme name="Email_content_02 1">
        <a:dk1>
          <a:srgbClr val="000000"/>
        </a:dk1>
        <a:lt1>
          <a:srgbClr val="FFFFFF"/>
        </a:lt1>
        <a:dk2>
          <a:srgbClr val="0033CC"/>
        </a:dk2>
        <a:lt2>
          <a:srgbClr val="808080"/>
        </a:lt2>
        <a:accent1>
          <a:srgbClr val="0033CC"/>
        </a:accent1>
        <a:accent2>
          <a:srgbClr val="D1E4F2"/>
        </a:accent2>
        <a:accent3>
          <a:srgbClr val="FFFFFF"/>
        </a:accent3>
        <a:accent4>
          <a:srgbClr val="000000"/>
        </a:accent4>
        <a:accent5>
          <a:srgbClr val="AAADE2"/>
        </a:accent5>
        <a:accent6>
          <a:srgbClr val="BDCFDB"/>
        </a:accent6>
        <a:hlink>
          <a:srgbClr val="44A51C"/>
        </a:hlink>
        <a:folHlink>
          <a:srgbClr val="F9F20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ail_content_02 2">
        <a:dk1>
          <a:srgbClr val="000000"/>
        </a:dk1>
        <a:lt1>
          <a:srgbClr val="FFFFFF"/>
        </a:lt1>
        <a:dk2>
          <a:srgbClr val="0033CC"/>
        </a:dk2>
        <a:lt2>
          <a:srgbClr val="808080"/>
        </a:lt2>
        <a:accent1>
          <a:srgbClr val="040477"/>
        </a:accent1>
        <a:accent2>
          <a:srgbClr val="AED4F0"/>
        </a:accent2>
        <a:accent3>
          <a:srgbClr val="FFFFFF"/>
        </a:accent3>
        <a:accent4>
          <a:srgbClr val="000000"/>
        </a:accent4>
        <a:accent5>
          <a:srgbClr val="AAAABD"/>
        </a:accent5>
        <a:accent6>
          <a:srgbClr val="9DC0D9"/>
        </a:accent6>
        <a:hlink>
          <a:srgbClr val="44A51C"/>
        </a:hlink>
        <a:folHlink>
          <a:srgbClr val="F9F20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ail_content_02 3">
        <a:dk1>
          <a:srgbClr val="000000"/>
        </a:dk1>
        <a:lt1>
          <a:srgbClr val="FFFFFF"/>
        </a:lt1>
        <a:dk2>
          <a:srgbClr val="0033CC"/>
        </a:dk2>
        <a:lt2>
          <a:srgbClr val="808080"/>
        </a:lt2>
        <a:accent1>
          <a:srgbClr val="040477"/>
        </a:accent1>
        <a:accent2>
          <a:srgbClr val="AFD4F0"/>
        </a:accent2>
        <a:accent3>
          <a:srgbClr val="FFFFFF"/>
        </a:accent3>
        <a:accent4>
          <a:srgbClr val="000000"/>
        </a:accent4>
        <a:accent5>
          <a:srgbClr val="AAAABD"/>
        </a:accent5>
        <a:accent6>
          <a:srgbClr val="9EC0D9"/>
        </a:accent6>
        <a:hlink>
          <a:srgbClr val="44A51C"/>
        </a:hlink>
        <a:folHlink>
          <a:srgbClr val="F9F20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342</Words>
  <Application>Microsoft Office PowerPoint</Application>
  <PresentationFormat>Laajakuva</PresentationFormat>
  <Paragraphs>32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10" baseType="lpstr">
      <vt:lpstr>Arial</vt:lpstr>
      <vt:lpstr>Calibri</vt:lpstr>
      <vt:lpstr>Nokia Large</vt:lpstr>
      <vt:lpstr>Nokia Sans Wide</vt:lpstr>
      <vt:lpstr>IMS_teema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Vaalikausi 2015-2019</dc:title>
  <dc:creator>Petri Lempinen</dc:creator>
  <cp:lastModifiedBy>Kaisa Pohjanvirta</cp:lastModifiedBy>
  <cp:revision>25</cp:revision>
  <cp:lastPrinted>2015-03-16T15:41:49Z</cp:lastPrinted>
  <dcterms:created xsi:type="dcterms:W3CDTF">2015-03-13T07:38:53Z</dcterms:created>
  <dcterms:modified xsi:type="dcterms:W3CDTF">2015-04-09T06:10:30Z</dcterms:modified>
</cp:coreProperties>
</file>