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  <p:sldId id="259" r:id="rId3"/>
    <p:sldId id="263" r:id="rId4"/>
    <p:sldId id="264" r:id="rId5"/>
    <p:sldId id="265" r:id="rId6"/>
  </p:sldIdLst>
  <p:sldSz cx="12192000" cy="6858000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AMKE_BG.jpg"/>
          <p:cNvPicPr>
            <a:picLocks noChangeAspect="1"/>
          </p:cNvPicPr>
          <p:nvPr userDrawn="1"/>
        </p:nvPicPr>
        <p:blipFill>
          <a:blip r:embed="rId2" cstate="print"/>
          <a:srcRect t="11386" b="6217"/>
          <a:stretch>
            <a:fillRect/>
          </a:stretch>
        </p:blipFill>
        <p:spPr>
          <a:xfrm>
            <a:off x="2" y="1212350"/>
            <a:ext cx="12191999" cy="565078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1525" y="3492515"/>
            <a:ext cx="7915090" cy="1362075"/>
          </a:xfrm>
        </p:spPr>
        <p:txBody>
          <a:bodyPr anchor="t"/>
          <a:lstStyle>
            <a:lvl1pPr algn="l">
              <a:defRPr sz="3200" b="1" cap="none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721525" y="1971780"/>
            <a:ext cx="7915090" cy="150018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rPr lang="fi-FI" sz="1200" b="1" smtClean="0">
                <a:solidFill>
                  <a:schemeClr val="bg1"/>
                </a:solidFill>
              </a:rPr>
              <a:t>Ammattiosaamisen kehittämisyhdistys AMKE ry.</a:t>
            </a:r>
            <a:endParaRPr lang="fi-FI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37644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396000"/>
          </a:xfrm>
          <a:prstGeom prst="round2SameRect">
            <a:avLst/>
          </a:prstGeom>
          <a:solidFill>
            <a:schemeClr val="tx2"/>
          </a:solidFill>
        </p:spPr>
        <p:txBody>
          <a:bodyPr lIns="144000" tIns="36000" rIns="1080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051586"/>
            <a:ext cx="5386754" cy="3732439"/>
          </a:xfrm>
          <a:gradFill>
            <a:gsLst>
              <a:gs pos="0">
                <a:schemeClr val="bg2">
                  <a:lumMod val="60000"/>
                  <a:lumOff val="40000"/>
                  <a:tint val="66000"/>
                  <a:satMod val="160000"/>
                  <a:alpha val="48000"/>
                </a:schemeClr>
              </a:gs>
              <a:gs pos="100000">
                <a:schemeClr val="bg1"/>
              </a:gs>
            </a:gsLst>
            <a:lin ang="16200000" scaled="1"/>
          </a:gradFill>
        </p:spPr>
        <p:txBody>
          <a:bodyPr lIns="144000" tIns="144000" rIns="180000" bIns="14400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396000"/>
          </a:xfrm>
          <a:prstGeom prst="round2SameRect">
            <a:avLst/>
          </a:prstGeom>
          <a:solidFill>
            <a:schemeClr val="tx2"/>
          </a:solidFill>
        </p:spPr>
        <p:txBody>
          <a:bodyPr lIns="144000" tIns="36000" rIns="1080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693" y="2051586"/>
            <a:ext cx="5388708" cy="3732439"/>
          </a:xfrm>
          <a:gradFill>
            <a:gsLst>
              <a:gs pos="0">
                <a:schemeClr val="bg2">
                  <a:lumMod val="60000"/>
                  <a:lumOff val="40000"/>
                  <a:tint val="66000"/>
                  <a:satMod val="160000"/>
                  <a:alpha val="48000"/>
                </a:schemeClr>
              </a:gs>
              <a:gs pos="100000">
                <a:schemeClr val="bg1"/>
              </a:gs>
            </a:gsLst>
            <a:lin ang="16200000" scaled="1"/>
          </a:gradFill>
        </p:spPr>
        <p:txBody>
          <a:bodyPr lIns="144000" tIns="144000" rIns="180000" bIns="14400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8752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7385" y="1818167"/>
            <a:ext cx="6815015" cy="43079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481540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500947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7000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044355" y="9525"/>
            <a:ext cx="2934677" cy="60912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38370" y="9525"/>
            <a:ext cx="8618416" cy="60912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94800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9034" y="4925262"/>
            <a:ext cx="10133932" cy="984218"/>
          </a:xfrm>
        </p:spPr>
        <p:txBody>
          <a:bodyPr/>
          <a:lstStyle>
            <a:lvl1pPr algn="ctr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037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5636" y="1642050"/>
            <a:ext cx="7942785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0756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6603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612" y="1522732"/>
            <a:ext cx="10722607" cy="451847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9750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AMKE_BG.jpg"/>
          <p:cNvPicPr>
            <a:picLocks noChangeAspect="1"/>
          </p:cNvPicPr>
          <p:nvPr userDrawn="1"/>
        </p:nvPicPr>
        <p:blipFill>
          <a:blip r:embed="rId2" cstate="print"/>
          <a:srcRect t="42248" b="6217"/>
          <a:stretch>
            <a:fillRect/>
          </a:stretch>
        </p:blipFill>
        <p:spPr>
          <a:xfrm>
            <a:off x="2" y="2876764"/>
            <a:ext cx="12191999" cy="353431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3010" y="4406901"/>
            <a:ext cx="7712767" cy="1362075"/>
          </a:xfrm>
        </p:spPr>
        <p:txBody>
          <a:bodyPr anchor="t"/>
          <a:lstStyle>
            <a:lvl1pPr algn="l">
              <a:defRPr sz="3200" b="1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3010" y="2875892"/>
            <a:ext cx="7712767" cy="150018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383427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3010" y="4406901"/>
            <a:ext cx="7712767" cy="1362075"/>
          </a:xfrm>
        </p:spPr>
        <p:txBody>
          <a:bodyPr anchor="t"/>
          <a:lstStyle>
            <a:lvl1pPr algn="l">
              <a:defRPr sz="3200" b="1" cap="none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3010" y="2875892"/>
            <a:ext cx="7712767" cy="1500187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bg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5297933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3611" y="640228"/>
            <a:ext cx="8401358" cy="674870"/>
          </a:xfrm>
        </p:spPr>
        <p:txBody>
          <a:bodyPr/>
          <a:lstStyle>
            <a:lvl1pPr>
              <a:defRPr sz="2800" b="1" i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2622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3611" y="640228"/>
            <a:ext cx="8401358" cy="674870"/>
          </a:xfrm>
        </p:spPr>
        <p:txBody>
          <a:bodyPr/>
          <a:lstStyle>
            <a:lvl1pPr>
              <a:defRPr sz="2800" b="1" i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Suorakulmio 3"/>
          <p:cNvSpPr/>
          <p:nvPr userDrawn="1"/>
        </p:nvSpPr>
        <p:spPr bwMode="auto">
          <a:xfrm>
            <a:off x="0" y="1376738"/>
            <a:ext cx="12192000" cy="50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CF0072"/>
              </a:buClr>
            </a:pPr>
            <a:endParaRPr lang="fi-FI" sz="900" b="1" smtClean="0">
              <a:solidFill>
                <a:srgbClr val="FFFFFF"/>
              </a:solidFill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20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AMKE_BG.jpg"/>
          <p:cNvPicPr>
            <a:picLocks noChangeAspect="1"/>
          </p:cNvPicPr>
          <p:nvPr userDrawn="1"/>
        </p:nvPicPr>
        <p:blipFill>
          <a:blip r:embed="rId2" cstate="print"/>
          <a:srcRect t="13783" b="12658"/>
          <a:stretch>
            <a:fillRect/>
          </a:stretch>
        </p:blipFill>
        <p:spPr>
          <a:xfrm>
            <a:off x="2" y="1376737"/>
            <a:ext cx="12191999" cy="504461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3611" y="640228"/>
            <a:ext cx="8401358" cy="674870"/>
          </a:xfrm>
        </p:spPr>
        <p:txBody>
          <a:bodyPr/>
          <a:lstStyle>
            <a:lvl1pPr>
              <a:defRPr sz="2800" b="1" i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39039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04761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8502" y="893135"/>
            <a:ext cx="7943338" cy="389565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51588" y="1903228"/>
            <a:ext cx="4862350" cy="40186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01508" y="1892595"/>
            <a:ext cx="4804007" cy="402923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69500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orakulmio 17"/>
          <p:cNvSpPr/>
          <p:nvPr/>
        </p:nvSpPr>
        <p:spPr bwMode="auto">
          <a:xfrm>
            <a:off x="0" y="6411074"/>
            <a:ext cx="12192000" cy="4469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CF0072"/>
              </a:buClr>
            </a:pPr>
            <a:endParaRPr lang="fi-FI" sz="900" b="1" smtClean="0">
              <a:solidFill>
                <a:srgbClr val="FFFFFF"/>
              </a:solidFill>
              <a:latin typeface="Nokia Sans Wide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9034" y="595902"/>
            <a:ext cx="9370031" cy="955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357" y="1759575"/>
            <a:ext cx="10494414" cy="4197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AMKE 2010 Powerpoint Template, A4 </a:t>
            </a:r>
            <a:br>
              <a:rPr lang="en-US" smtClean="0"/>
            </a:br>
            <a:r>
              <a:rPr lang="en-US" smtClean="0"/>
              <a:t>Title font: Calibri32 pt</a:t>
            </a:r>
            <a:br>
              <a:rPr lang="en-US" smtClean="0"/>
            </a:br>
            <a:r>
              <a:rPr lang="en-US" smtClean="0"/>
              <a:t>Copy font: Calibri 20 pt (regular, bold and italic)</a:t>
            </a:r>
          </a:p>
          <a:p>
            <a:pPr lvl="0"/>
            <a:r>
              <a:rPr lang="en-US" smtClean="0"/>
              <a:t>1st Level Bullet</a:t>
            </a:r>
          </a:p>
          <a:p>
            <a:pPr lvl="1"/>
            <a:r>
              <a:rPr lang="en-US" smtClean="0"/>
              <a:t>2nd Level Bullet (size: 18 pt)</a:t>
            </a:r>
          </a:p>
          <a:p>
            <a:pPr lvl="2"/>
            <a:r>
              <a:rPr lang="en-US" smtClean="0"/>
              <a:t>3rd Level Bullet (size: 16 pt)</a:t>
            </a:r>
          </a:p>
          <a:p>
            <a:pPr lvl="3"/>
            <a:r>
              <a:rPr lang="en-US" smtClean="0"/>
              <a:t>4th Level Bullet (size: 14 pt)</a:t>
            </a:r>
          </a:p>
        </p:txBody>
      </p:sp>
      <p:pic>
        <p:nvPicPr>
          <p:cNvPr id="12" name="Kuva 11" descr="AMKE_logo_plain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0116455" y="392614"/>
            <a:ext cx="1590718" cy="4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Nokia Larg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Nokia Larg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Nokia Larg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Nokia Large" pitchFamily="34" charset="0"/>
        </a:defRPr>
      </a:lvl9pPr>
    </p:titleStyle>
    <p:bodyStyle>
      <a:lvl1pPr marL="192088" indent="-192088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66750" indent="-19526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>
              <a:lumMod val="75000"/>
              <a:lumOff val="25000"/>
            </a:schemeClr>
          </a:solidFill>
          <a:latin typeface="+mn-lt"/>
          <a:cs typeface="Arial" charset="0"/>
        </a:defRPr>
      </a:lvl2pPr>
      <a:lvl3pPr marL="1147763" indent="-19526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 sz="1600">
          <a:solidFill>
            <a:schemeClr val="tx1">
              <a:lumMod val="75000"/>
              <a:lumOff val="25000"/>
            </a:schemeClr>
          </a:solidFill>
          <a:latin typeface="+mn-lt"/>
          <a:cs typeface="Arial" charset="0"/>
        </a:defRPr>
      </a:lvl3pPr>
      <a:lvl4pPr marL="1712913" indent="-185738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 sz="1400">
          <a:solidFill>
            <a:schemeClr val="tx1">
              <a:lumMod val="75000"/>
              <a:lumOff val="25000"/>
            </a:schemeClr>
          </a:solidFill>
          <a:latin typeface="+mn-lt"/>
          <a:cs typeface="Arial" charset="0"/>
        </a:defRPr>
      </a:lvl4pPr>
      <a:lvl5pPr marL="2193925" indent="-18891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cs typeface="Arial" charset="0"/>
        </a:defRPr>
      </a:lvl5pPr>
      <a:lvl6pPr marL="2651125" indent="-18891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" t="5127" r="4200" b="2716"/>
          <a:stretch/>
        </p:blipFill>
        <p:spPr>
          <a:xfrm>
            <a:off x="949570" y="309969"/>
            <a:ext cx="5561045" cy="3601616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852" y="897349"/>
            <a:ext cx="3484012" cy="2299992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1070960" y="6066199"/>
            <a:ext cx="53182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i-FI" sz="1200" b="1" kern="0" dirty="0" smtClean="0">
                <a:solidFill>
                  <a:srgbClr val="830051"/>
                </a:solidFill>
              </a:rPr>
              <a:t>Toimitusjohtaja Petri Lempinen #</a:t>
            </a:r>
            <a:r>
              <a:rPr lang="fi-FI" sz="1200" b="1" kern="0" dirty="0" err="1" smtClean="0">
                <a:solidFill>
                  <a:srgbClr val="830051"/>
                </a:solidFill>
              </a:rPr>
              <a:t>ammatillinenkoulutus</a:t>
            </a:r>
            <a:r>
              <a:rPr lang="fi-FI" sz="1200" b="1" kern="0" dirty="0" smtClean="0">
                <a:solidFill>
                  <a:srgbClr val="830051"/>
                </a:solidFill>
              </a:rPr>
              <a:t> #työllistyminen</a:t>
            </a:r>
            <a:endParaRPr lang="fi-FI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 rot="5400000">
            <a:off x="8426242" y="2237895"/>
            <a:ext cx="3096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bg1"/>
                </a:solidFill>
              </a:rPr>
              <a:t>Kuva: Helsingin </a:t>
            </a:r>
            <a:r>
              <a:rPr lang="fi-FI" sz="1000" dirty="0" smtClean="0">
                <a:solidFill>
                  <a:schemeClr val="bg1"/>
                </a:solidFill>
              </a:rPr>
              <a:t>kaupunginmuseo/Simo </a:t>
            </a:r>
            <a:r>
              <a:rPr lang="fi-FI" sz="1000" dirty="0" err="1" smtClean="0">
                <a:solidFill>
                  <a:schemeClr val="bg1"/>
                </a:solidFill>
              </a:rPr>
              <a:t>Rista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 rot="5400000">
            <a:off x="8946359" y="4821398"/>
            <a:ext cx="20714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100" dirty="0">
                <a:solidFill>
                  <a:schemeClr val="bg1"/>
                </a:solidFill>
              </a:rPr>
              <a:t>Kuva: Helsingin kaupunginmuseo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902757" y="3911585"/>
            <a:ext cx="10367186" cy="13620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9pPr>
          </a:lstStyle>
          <a:p>
            <a:r>
              <a:rPr lang="fi-FI" sz="4000" kern="0" dirty="0" smtClean="0"/>
              <a:t>Huippuosaamista tarvitaan kaikissa ammateissa</a:t>
            </a:r>
            <a:r>
              <a:rPr lang="fi-FI" kern="0" dirty="0" smtClean="0"/>
              <a:t/>
            </a:r>
            <a:br>
              <a:rPr lang="fi-FI" kern="0" dirty="0" smtClean="0"/>
            </a:br>
            <a:r>
              <a:rPr lang="fi-FI" kern="0" dirty="0" smtClean="0"/>
              <a:t/>
            </a:r>
            <a:br>
              <a:rPr lang="fi-FI" kern="0" dirty="0" smtClean="0"/>
            </a:br>
            <a:r>
              <a:rPr lang="fi-FI" kern="0" dirty="0" smtClean="0"/>
              <a:t>Ammattiosaamisen kehittämisyhdistys AMKE ry:n tavoitteet vaalikaudelle 2015-2019</a:t>
            </a:r>
            <a:br>
              <a:rPr lang="fi-FI" kern="0" dirty="0" smtClean="0"/>
            </a:br>
            <a:endParaRPr lang="fi-FI" kern="0" dirty="0"/>
          </a:p>
        </p:txBody>
      </p:sp>
    </p:spTree>
    <p:extLst>
      <p:ext uri="{BB962C8B-B14F-4D97-AF65-F5344CB8AC3E}">
        <p14:creationId xmlns:p14="http://schemas.microsoft.com/office/powerpoint/2010/main" val="988895785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AMMATILLISEN KOULUTUKSEN MENESTYMISEN EDELLYTYKSET </a:t>
            </a:r>
          </a:p>
          <a:p>
            <a:pPr lvl="0"/>
            <a:r>
              <a:rPr lang="fi-FI" dirty="0" smtClean="0"/>
              <a:t>Ammatillista </a:t>
            </a:r>
            <a:r>
              <a:rPr lang="fi-FI" dirty="0"/>
              <a:t>koulutusta </a:t>
            </a:r>
            <a:r>
              <a:rPr lang="fi-FI" dirty="0" smtClean="0"/>
              <a:t>kehitetään kokonaisuutena työelämän, aikuisten ja </a:t>
            </a:r>
            <a:r>
              <a:rPr lang="fi-FI" dirty="0"/>
              <a:t>nuorten </a:t>
            </a:r>
            <a:r>
              <a:rPr lang="fi-FI" dirty="0" smtClean="0"/>
              <a:t>tarpeisiin. Tämä edellyttää jatko-opintokelpoisuuden turvaamista.</a:t>
            </a:r>
            <a:endParaRPr lang="fi-FI" dirty="0"/>
          </a:p>
          <a:p>
            <a:r>
              <a:rPr lang="fi-FI" dirty="0"/>
              <a:t>Suomi tarvitsee </a:t>
            </a:r>
            <a:r>
              <a:rPr lang="fi-FI" dirty="0" smtClean="0"/>
              <a:t>monipuolisen koulutuksen järjestäjäverkon</a:t>
            </a:r>
            <a:r>
              <a:rPr lang="fi-FI" dirty="0"/>
              <a:t>, jossa voi </a:t>
            </a:r>
            <a:r>
              <a:rPr lang="fi-FI" dirty="0" smtClean="0"/>
              <a:t>erikoistua. </a:t>
            </a:r>
            <a:r>
              <a:rPr lang="fi-FI" dirty="0"/>
              <a:t>Rahoitus maksetaan koulutuksen järjestäjälle.</a:t>
            </a:r>
          </a:p>
          <a:p>
            <a:r>
              <a:rPr lang="fi-FI" dirty="0"/>
              <a:t>Lainsäädäntöä </a:t>
            </a:r>
            <a:r>
              <a:rPr lang="fi-FI" dirty="0" smtClean="0"/>
              <a:t>yksinkertaistetaan ja siirrytään kannustavaan rahoitusjärjestelmään. Normien sijaan tarvitaan tulosohjausta. </a:t>
            </a:r>
          </a:p>
          <a:p>
            <a:pPr lvl="0"/>
            <a:r>
              <a:rPr lang="fi-FI" dirty="0" smtClean="0"/>
              <a:t>Oppimista </a:t>
            </a:r>
            <a:r>
              <a:rPr lang="fi-FI" dirty="0"/>
              <a:t>työpaikoilla </a:t>
            </a:r>
            <a:r>
              <a:rPr lang="fi-FI" dirty="0" smtClean="0"/>
              <a:t>lisätään. </a:t>
            </a:r>
            <a:r>
              <a:rPr lang="fi-FI" dirty="0"/>
              <a:t>Ammatillinen koulutus </a:t>
            </a:r>
            <a:r>
              <a:rPr lang="fi-FI" dirty="0" smtClean="0"/>
              <a:t>tarjoaa </a:t>
            </a:r>
            <a:r>
              <a:rPr lang="fi-FI" dirty="0"/>
              <a:t>jokaiselle opiskelijalle oman </a:t>
            </a:r>
            <a:r>
              <a:rPr lang="fi-FI" dirty="0" smtClean="0"/>
              <a:t>polun, yksi ratkaisu </a:t>
            </a:r>
            <a:r>
              <a:rPr lang="fi-FI" dirty="0"/>
              <a:t>ei sovi </a:t>
            </a:r>
            <a:r>
              <a:rPr lang="fi-FI" dirty="0" smtClean="0"/>
              <a:t>kaikille opiskelijoille. </a:t>
            </a:r>
          </a:p>
          <a:p>
            <a:r>
              <a:rPr lang="fi-FI" dirty="0"/>
              <a:t>Koulutusviennin </a:t>
            </a:r>
            <a:r>
              <a:rPr lang="fi-FI" dirty="0" smtClean="0"/>
              <a:t>lainsäädännölliset esteet puretaan tutkintoon </a:t>
            </a:r>
            <a:r>
              <a:rPr lang="fi-FI" dirty="0"/>
              <a:t>johtavan koulutuksen myymisen osalta.</a:t>
            </a:r>
          </a:p>
          <a:p>
            <a:pPr lvl="0"/>
            <a:endParaRPr lang="fi-FI" dirty="0" smtClean="0"/>
          </a:p>
          <a:p>
            <a:pPr marL="0" lvl="0" indent="0">
              <a:buNone/>
            </a:pPr>
            <a:r>
              <a:rPr lang="fi-FI" i="1" dirty="0" smtClean="0"/>
              <a:t>Ammattiosaamisen kehittämisyhdistys AMKE ry edustaa 86 ammatillisen koulutuksen järjestäjää, jotka kouluttavat 340 000 ja työllistävät 27 000 henkilöä. AMKE ry:n jäsenet tarjoavat yli 90 prosenttia ammatillisen koulutuksen volyymista.</a:t>
            </a:r>
            <a:endParaRPr lang="fi-FI" i="1" dirty="0"/>
          </a:p>
          <a:p>
            <a:endParaRPr lang="fi-FI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Nokia Large" pitchFamily="34" charset="0"/>
              </a:defRPr>
            </a:lvl9pPr>
          </a:lstStyle>
          <a:p>
            <a:r>
              <a:rPr lang="fi-FI" kern="0" dirty="0" smtClean="0"/>
              <a:t>Vaalikausi 2015-2019</a:t>
            </a:r>
            <a:endParaRPr lang="fi-FI" kern="0" dirty="0"/>
          </a:p>
        </p:txBody>
      </p:sp>
    </p:spTree>
    <p:extLst>
      <p:ext uri="{BB962C8B-B14F-4D97-AF65-F5344CB8AC3E}">
        <p14:creationId xmlns:p14="http://schemas.microsoft.com/office/powerpoint/2010/main" val="12981483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AMMATILLINEN KOULUTUS ON ELINKEINOPOLITIIKKAA…</a:t>
            </a:r>
            <a:endParaRPr lang="fi-FI" b="1" dirty="0"/>
          </a:p>
          <a:p>
            <a:r>
              <a:rPr lang="fi-FI" dirty="0"/>
              <a:t>Ammattiosaaminen turvaa nykyisiä työpaikkoja ja mahdollistaa uuden työn syntymistä. </a:t>
            </a:r>
            <a:endParaRPr lang="fi-FI" dirty="0" smtClean="0"/>
          </a:p>
          <a:p>
            <a:r>
              <a:rPr lang="fi-FI" dirty="0" smtClean="0"/>
              <a:t>Kaikki </a:t>
            </a:r>
            <a:r>
              <a:rPr lang="fi-FI" dirty="0"/>
              <a:t>ammatilliseen koulutukseen vaikuttavat päätökset ovat elinkeinopoliittisia, mikä tulee huomioida hallitusohjelmassa.</a:t>
            </a:r>
          </a:p>
          <a:p>
            <a:r>
              <a:rPr lang="fi-FI" dirty="0"/>
              <a:t>Puolet työelämän tarvitsemista osaajista valmistuu ammatillisesta koulutuksesta. Vuonna 2013 ammattiin opiskelleet 314 000 nuorta ja aikuista suorittivat yhteensä 70 000 tutkintoa.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JA NUORISOTAKUUTA</a:t>
            </a:r>
            <a:endParaRPr lang="fi-FI" b="1" dirty="0"/>
          </a:p>
          <a:p>
            <a:r>
              <a:rPr lang="fi-FI" dirty="0"/>
              <a:t>Ammatin oppiminen on parasta syrjäytymisen ehkäisemistä. Ammatillinen koulutus vastaa koko ikäluokan kouluttamisesta ja jokaisella opiskelijalla on oma polkunsa ammatillisessa koulutuksessa. </a:t>
            </a:r>
            <a:r>
              <a:rPr lang="fi-FI" dirty="0" smtClean="0"/>
              <a:t>Ammatillinen </a:t>
            </a:r>
            <a:r>
              <a:rPr lang="fi-FI" dirty="0"/>
              <a:t>koulutus vetoaa </a:t>
            </a:r>
            <a:r>
              <a:rPr lang="fi-FI" dirty="0" smtClean="0"/>
              <a:t>niin huippuosaajiin kuin oman </a:t>
            </a:r>
            <a:r>
              <a:rPr lang="fi-FI" dirty="0"/>
              <a:t>itsensä etsijöihin.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32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YRITYKSIÄ LÄHINNÄ OLEVA KOULUTUSMUOTO</a:t>
            </a:r>
          </a:p>
          <a:p>
            <a:r>
              <a:rPr lang="fi-FI" dirty="0" smtClean="0"/>
              <a:t>Käytännön läheinen koulutus järjestetään yhdessä työelämän kanssa. Jokainen opiskelija harjaantuu tutkinnossa vaadittaviin työtehtäviinsä käytännön jaksoilla työpaikoilla, jonka päätteeksi he näyttävät osaamisensa. Työelämä kantaa suuren vastuun oppimisen arvioinnissa. </a:t>
            </a:r>
          </a:p>
          <a:p>
            <a:r>
              <a:rPr lang="fi-FI" dirty="0" smtClean="0"/>
              <a:t>Oppisopimuskoulutus tapahtuu lähes täysin työtä tehden.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… JOHTAA PIDEMPIIN TYÖURIIN </a:t>
            </a:r>
            <a:endParaRPr lang="fi-FI" b="1" dirty="0"/>
          </a:p>
          <a:p>
            <a:r>
              <a:rPr lang="fi-FI" dirty="0"/>
              <a:t>Ammatilliset tutkinnot valmistavat käytännön työtehtäviin, joten tutkintoja uudistetaan jatkuvasti työelämän muuttuessa. Nykyiset 377 tutkintoa ja lähes 3400 tutkinnonosaa ovat liikaa.</a:t>
            </a:r>
          </a:p>
          <a:p>
            <a:r>
              <a:rPr lang="fi-FI" dirty="0"/>
              <a:t>Jatko-opintokelpoisuus on nostanut ammatillisen koulutuksen suosiota. Ammattikorkeakoulujen hakijoista kolmasosa on suorittanut ammatillisen tutkinnon.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7849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MUUTOKSESSA MUKANA</a:t>
            </a:r>
            <a:endParaRPr lang="fi-FI" b="1" dirty="0"/>
          </a:p>
          <a:p>
            <a:r>
              <a:rPr lang="fi-FI" dirty="0"/>
              <a:t>Koulutusjärjestelmän on uudistuttava elinkeinoelämän ja yhteiskunnan tarpeiden muuttuessa. Viimeisen 20 vuoden aikana ammatillinen koulutus on siirtynyt koko ajan lähemmäs työelämää, mutta tämä ei riitä.</a:t>
            </a:r>
          </a:p>
          <a:p>
            <a:r>
              <a:rPr lang="fi-FI" dirty="0"/>
              <a:t>Nyt </a:t>
            </a:r>
            <a:r>
              <a:rPr lang="fi-FI" dirty="0" err="1"/>
              <a:t>digitalisaatio</a:t>
            </a:r>
            <a:r>
              <a:rPr lang="fi-FI" dirty="0"/>
              <a:t> ja muut teknologiat asettavat uusia osaamisvaatimuksia työelämään valmistuville. Samalla ne antavat uusia mahdollisuuksia koulutuksen toteuttamiseen. Koulutus </a:t>
            </a:r>
            <a:r>
              <a:rPr lang="fi-FI" dirty="0" smtClean="0"/>
              <a:t>on </a:t>
            </a:r>
            <a:r>
              <a:rPr lang="fi-FI" dirty="0"/>
              <a:t>yksi murroksessa olevista toimialoista.</a:t>
            </a:r>
          </a:p>
          <a:p>
            <a:r>
              <a:rPr lang="fi-FI" dirty="0" smtClean="0"/>
              <a:t>AMKE </a:t>
            </a:r>
            <a:r>
              <a:rPr lang="fi-FI" dirty="0"/>
              <a:t>ry esittää, että Suomeen laaditaan kokonaisvaltainen ammattiosaamisen strategia 2025. Muuttuminen edellyttää näkemystä tulevaisuudesta. </a:t>
            </a:r>
            <a:endParaRPr lang="fi-FI" dirty="0" smtClean="0"/>
          </a:p>
          <a:p>
            <a:r>
              <a:rPr lang="fi-FI" dirty="0" smtClean="0"/>
              <a:t>Samalla </a:t>
            </a:r>
            <a:r>
              <a:rPr lang="fi-FI" dirty="0"/>
              <a:t>on varmistettava riittävät resurssit ammatilliselle koulutukselle, joka on perusopetuksen jälkeen suurin osa koulutusjärjestelmästämme</a:t>
            </a:r>
            <a:r>
              <a:rPr lang="fi-FI" dirty="0" smtClean="0"/>
              <a:t>.</a:t>
            </a:r>
            <a:r>
              <a:rPr lang="fi-FI" dirty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5439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S_teema">
  <a:themeElements>
    <a:clrScheme name="AMKE_colors">
      <a:dk1>
        <a:srgbClr val="000000"/>
      </a:dk1>
      <a:lt1>
        <a:srgbClr val="FFFFFF"/>
      </a:lt1>
      <a:dk2>
        <a:srgbClr val="830051"/>
      </a:dk2>
      <a:lt2>
        <a:srgbClr val="84827C"/>
      </a:lt2>
      <a:accent1>
        <a:srgbClr val="CF0072"/>
      </a:accent1>
      <a:accent2>
        <a:srgbClr val="D1E4F2"/>
      </a:accent2>
      <a:accent3>
        <a:srgbClr val="FFFFFF"/>
      </a:accent3>
      <a:accent4>
        <a:srgbClr val="000000"/>
      </a:accent4>
      <a:accent5>
        <a:srgbClr val="FFC000"/>
      </a:accent5>
      <a:accent6>
        <a:srgbClr val="BDCFDB"/>
      </a:accent6>
      <a:hlink>
        <a:srgbClr val="006699"/>
      </a:hlink>
      <a:folHlink>
        <a:srgbClr val="006666"/>
      </a:folHlink>
    </a:clrScheme>
    <a:fontScheme name="AMKE_fonti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Email_content_02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033CC"/>
        </a:accent1>
        <a:accent2>
          <a:srgbClr val="D1E4F2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BDCFDB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il_content_02 2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E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D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il_content_02 3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342</Words>
  <Application>Microsoft Office PowerPoint</Application>
  <PresentationFormat>Laajakuva</PresentationFormat>
  <Paragraphs>32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Nokia Large</vt:lpstr>
      <vt:lpstr>Nokia Sans Wide</vt:lpstr>
      <vt:lpstr>IMS_teema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Vaalikausi 2015-2019</dc:title>
  <dc:creator>Petri Lempinen</dc:creator>
  <cp:lastModifiedBy>Kaisa Pohjanvirta</cp:lastModifiedBy>
  <cp:revision>25</cp:revision>
  <cp:lastPrinted>2015-03-16T15:41:49Z</cp:lastPrinted>
  <dcterms:created xsi:type="dcterms:W3CDTF">2015-03-13T07:38:53Z</dcterms:created>
  <dcterms:modified xsi:type="dcterms:W3CDTF">2015-04-09T06:10:30Z</dcterms:modified>
</cp:coreProperties>
</file>