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handoutMasterIdLst>
    <p:handoutMasterId r:id="rId10"/>
  </p:handoutMasterIdLst>
  <p:sldIdLst>
    <p:sldId id="347" r:id="rId2"/>
    <p:sldId id="383" r:id="rId3"/>
    <p:sldId id="396" r:id="rId4"/>
    <p:sldId id="393" r:id="rId5"/>
    <p:sldId id="397" r:id="rId6"/>
    <p:sldId id="394" r:id="rId7"/>
    <p:sldId id="398" r:id="rId8"/>
  </p:sldIdLst>
  <p:sldSz cx="9906000" cy="6858000" type="A4"/>
  <p:notesSz cx="6810375" cy="99425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ina Virta" initials="IV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EC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8" autoAdjust="0"/>
    <p:restoredTop sz="92998" autoAdjust="0"/>
  </p:normalViewPr>
  <p:slideViewPr>
    <p:cSldViewPr snapToGrid="0">
      <p:cViewPr varScale="1">
        <p:scale>
          <a:sx n="108" d="100"/>
          <a:sy n="108" d="100"/>
        </p:scale>
        <p:origin x="1500" y="10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3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7626" y="0"/>
            <a:ext cx="2951163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63AB29F0-AB9B-499E-A360-DF31DBE785BC}" type="datetimeFigureOut">
              <a:rPr lang="fi-FI" smtClean="0"/>
              <a:t>6.5.2015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1" y="9444039"/>
            <a:ext cx="2951163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7626" y="9444039"/>
            <a:ext cx="2951163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83FBB78F-2364-4A04-B483-D5AE80FA28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222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3" cy="49712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7637" y="0"/>
            <a:ext cx="2951163" cy="49712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8A23948F-EC9A-4AE3-92A6-3D3BCED1BC98}" type="datetimeFigureOut">
              <a:rPr lang="fi-FI" smtClean="0"/>
              <a:pPr/>
              <a:t>6.5.2015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746125"/>
            <a:ext cx="5384800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1" y="9443662"/>
            <a:ext cx="2951163" cy="49712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7637" y="9443662"/>
            <a:ext cx="2951163" cy="49712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A6A35BEA-631F-486A-9B2D-3B8421C2D6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7935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AMKE_BG.jpg"/>
          <p:cNvPicPr>
            <a:picLocks noChangeAspect="1"/>
          </p:cNvPicPr>
          <p:nvPr userDrawn="1"/>
        </p:nvPicPr>
        <p:blipFill>
          <a:blip r:embed="rId2" cstate="print"/>
          <a:srcRect t="11386" b="6217"/>
          <a:stretch>
            <a:fillRect/>
          </a:stretch>
        </p:blipFill>
        <p:spPr>
          <a:xfrm>
            <a:off x="1" y="1212350"/>
            <a:ext cx="9905999" cy="565078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86238" y="3492514"/>
            <a:ext cx="6431011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586238" y="1971779"/>
            <a:ext cx="6431011" cy="1500187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r>
              <a:rPr lang="fi-FI" sz="1200" b="1" smtClean="0">
                <a:solidFill>
                  <a:schemeClr val="bg1"/>
                </a:solidFill>
              </a:rPr>
              <a:t>Ammattiosaamisen kehittämisyhdistys AMKE ry.</a:t>
            </a:r>
            <a:endParaRPr lang="fi-FI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396000"/>
          </a:xfrm>
          <a:prstGeom prst="round2SameRect">
            <a:avLst/>
          </a:prstGeom>
          <a:solidFill>
            <a:schemeClr val="tx2"/>
          </a:solidFill>
        </p:spPr>
        <p:txBody>
          <a:bodyPr lIns="144000" tIns="36000" rIns="108000" anchor="ctr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95300" y="2051586"/>
            <a:ext cx="4376738" cy="3732439"/>
          </a:xfrm>
          <a:gradFill>
            <a:gsLst>
              <a:gs pos="0">
                <a:schemeClr val="bg2">
                  <a:lumMod val="60000"/>
                  <a:lumOff val="40000"/>
                  <a:tint val="66000"/>
                  <a:satMod val="160000"/>
                  <a:alpha val="48000"/>
                </a:schemeClr>
              </a:gs>
              <a:gs pos="100000">
                <a:schemeClr val="bg1"/>
              </a:gs>
            </a:gsLst>
            <a:lin ang="16200000" scaled="1"/>
          </a:gradFill>
        </p:spPr>
        <p:txBody>
          <a:bodyPr lIns="144000" tIns="144000" rIns="180000" bIns="14400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396000"/>
          </a:xfrm>
          <a:prstGeom prst="round2SameRect">
            <a:avLst/>
          </a:prstGeom>
          <a:solidFill>
            <a:schemeClr val="tx2"/>
          </a:solidFill>
        </p:spPr>
        <p:txBody>
          <a:bodyPr lIns="144000" tIns="36000" rIns="108000" anchor="ctr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5032375" y="2051586"/>
            <a:ext cx="4378325" cy="3732439"/>
          </a:xfrm>
          <a:gradFill>
            <a:gsLst>
              <a:gs pos="0">
                <a:schemeClr val="bg2">
                  <a:lumMod val="60000"/>
                  <a:lumOff val="40000"/>
                  <a:tint val="66000"/>
                  <a:satMod val="160000"/>
                  <a:alpha val="48000"/>
                </a:schemeClr>
              </a:gs>
              <a:gs pos="100000">
                <a:schemeClr val="bg1"/>
              </a:gs>
            </a:gsLst>
            <a:lin ang="16200000" scaled="1"/>
          </a:gradFill>
        </p:spPr>
        <p:txBody>
          <a:bodyPr lIns="144000" tIns="144000" rIns="180000" bIns="14400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73500" y="1818167"/>
            <a:ext cx="5537200" cy="43079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7348538" y="9525"/>
            <a:ext cx="2384425" cy="60912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93675" y="9525"/>
            <a:ext cx="7002463" cy="60912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6090" y="4925262"/>
            <a:ext cx="8233820" cy="984218"/>
          </a:xfrm>
        </p:spPr>
        <p:txBody>
          <a:bodyPr/>
          <a:lstStyle>
            <a:lvl1pPr algn="ctr"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37704" y="1642049"/>
            <a:ext cx="6453513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</p:spTree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1060" y="1522731"/>
            <a:ext cx="8712118" cy="451847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561927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1060" y="1522733"/>
            <a:ext cx="8712118" cy="451847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97520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01059" y="640228"/>
            <a:ext cx="6826103" cy="67487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1060" y="1522731"/>
            <a:ext cx="8712118" cy="451847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AMKE_BG.jpg"/>
          <p:cNvPicPr>
            <a:picLocks noChangeAspect="1"/>
          </p:cNvPicPr>
          <p:nvPr userDrawn="1"/>
        </p:nvPicPr>
        <p:blipFill>
          <a:blip r:embed="rId2" cstate="print"/>
          <a:srcRect t="42248" b="6217"/>
          <a:stretch>
            <a:fillRect/>
          </a:stretch>
        </p:blipFill>
        <p:spPr>
          <a:xfrm>
            <a:off x="1" y="2876764"/>
            <a:ext cx="9905999" cy="353431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14320" y="4406900"/>
            <a:ext cx="6266623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14320" y="2875891"/>
            <a:ext cx="6266623" cy="1500187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14320" y="4406900"/>
            <a:ext cx="6266623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14320" y="2875891"/>
            <a:ext cx="6266623" cy="1500187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01059" y="640228"/>
            <a:ext cx="6826103" cy="67487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01059" y="640228"/>
            <a:ext cx="6826103" cy="67487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4" name="Suorakulmio 3"/>
          <p:cNvSpPr/>
          <p:nvPr userDrawn="1"/>
        </p:nvSpPr>
        <p:spPr bwMode="auto">
          <a:xfrm>
            <a:off x="0" y="1376738"/>
            <a:ext cx="9906000" cy="5040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fi-FI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Nokia Sans Wide" pitchFamily="34" charset="0"/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AMKE_BG.jpg"/>
          <p:cNvPicPr>
            <a:picLocks noChangeAspect="1"/>
          </p:cNvPicPr>
          <p:nvPr userDrawn="1"/>
        </p:nvPicPr>
        <p:blipFill>
          <a:blip r:embed="rId2" cstate="print"/>
          <a:srcRect t="13783" b="12658"/>
          <a:stretch>
            <a:fillRect/>
          </a:stretch>
        </p:blipFill>
        <p:spPr>
          <a:xfrm>
            <a:off x="1" y="1376737"/>
            <a:ext cx="9905999" cy="504461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01059" y="640228"/>
            <a:ext cx="6826103" cy="67487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25033" y="893134"/>
            <a:ext cx="6453962" cy="389565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935665" y="1903227"/>
            <a:ext cx="3950659" cy="40186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038725" y="1892595"/>
            <a:ext cx="3903256" cy="402923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orakulmio 17"/>
          <p:cNvSpPr/>
          <p:nvPr/>
        </p:nvSpPr>
        <p:spPr bwMode="auto">
          <a:xfrm>
            <a:off x="0" y="6411074"/>
            <a:ext cx="9906000" cy="4469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fi-FI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Nokia Sans Wide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2340" y="595901"/>
            <a:ext cx="7613150" cy="9554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3727" y="1759575"/>
            <a:ext cx="8526711" cy="4197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AMKE 2010 Powerpoint Template, A4 </a:t>
            </a:r>
            <a:br>
              <a:rPr lang="en-US" smtClean="0"/>
            </a:br>
            <a:r>
              <a:rPr lang="en-US" smtClean="0"/>
              <a:t>Title font: Calibri32 pt</a:t>
            </a:r>
            <a:br>
              <a:rPr lang="en-US" smtClean="0"/>
            </a:br>
            <a:r>
              <a:rPr lang="en-US" smtClean="0"/>
              <a:t>Copy font: Calibri 20 pt (regular, bold and italic)</a:t>
            </a:r>
          </a:p>
          <a:p>
            <a:pPr lvl="0"/>
            <a:r>
              <a:rPr lang="en-US" smtClean="0"/>
              <a:t>1st Level Bullet</a:t>
            </a:r>
          </a:p>
          <a:p>
            <a:pPr lvl="1"/>
            <a:r>
              <a:rPr lang="en-US" smtClean="0"/>
              <a:t>2nd Level Bullet (size: 18 pt)</a:t>
            </a:r>
          </a:p>
          <a:p>
            <a:pPr lvl="2"/>
            <a:r>
              <a:rPr lang="en-US" smtClean="0"/>
              <a:t>3rd Level Bullet (size: 16 pt)</a:t>
            </a:r>
          </a:p>
          <a:p>
            <a:pPr lvl="3"/>
            <a:r>
              <a:rPr lang="en-US" smtClean="0"/>
              <a:t>4th Level Bullet (size: 14 pt)</a:t>
            </a:r>
          </a:p>
        </p:txBody>
      </p:sp>
      <p:pic>
        <p:nvPicPr>
          <p:cNvPr id="12" name="Kuva 11" descr="AMKE_logo_plain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219620" y="392613"/>
            <a:ext cx="1292458" cy="493943"/>
          </a:xfrm>
          <a:prstGeom prst="rect">
            <a:avLst/>
          </a:prstGeom>
        </p:spPr>
      </p:pic>
      <p:sp>
        <p:nvSpPr>
          <p:cNvPr id="20" name="Tekstikehys 19"/>
          <p:cNvSpPr txBox="1"/>
          <p:nvPr/>
        </p:nvSpPr>
        <p:spPr>
          <a:xfrm>
            <a:off x="371656" y="6523497"/>
            <a:ext cx="49400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© </a:t>
            </a:r>
            <a:r>
              <a:rPr lang="fi-FI" sz="9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2010 Ammattiosaamisen kehittämisyhdistys AMKE ry.</a:t>
            </a:r>
            <a:endParaRPr lang="fi-FI" sz="900" b="1" baseline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4" r:id="rId2"/>
    <p:sldLayoutId id="2147483687" r:id="rId3"/>
    <p:sldLayoutId id="2147483691" r:id="rId4"/>
    <p:sldLayoutId id="2147483688" r:id="rId5"/>
    <p:sldLayoutId id="2147483690" r:id="rId6"/>
    <p:sldLayoutId id="2147483689" r:id="rId7"/>
    <p:sldLayoutId id="2147483679" r:id="rId8"/>
    <p:sldLayoutId id="2147483676" r:id="rId9"/>
    <p:sldLayoutId id="2147483677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49" r:id="rId16"/>
    <p:sldLayoutId id="2147483692" r:id="rId17"/>
    <p:sldLayoutId id="2147483693" r:id="rId18"/>
  </p:sldLayoutIdLst>
  <p:transition>
    <p:wipe dir="d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Nokia Larg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Nokia Larg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Nokia Larg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Nokia Large" pitchFamily="34" charset="0"/>
        </a:defRPr>
      </a:lvl9pPr>
    </p:titleStyle>
    <p:bodyStyle>
      <a:lvl1pPr marL="192088" indent="-192088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66750" indent="-195263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>
              <a:lumMod val="75000"/>
              <a:lumOff val="25000"/>
            </a:schemeClr>
          </a:solidFill>
          <a:latin typeface="+mn-lt"/>
          <a:cs typeface="Arial" charset="0"/>
        </a:defRPr>
      </a:lvl2pPr>
      <a:lvl3pPr marL="1147763" indent="-195263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 sz="1600">
          <a:solidFill>
            <a:schemeClr val="tx1">
              <a:lumMod val="75000"/>
              <a:lumOff val="25000"/>
            </a:schemeClr>
          </a:solidFill>
          <a:latin typeface="+mn-lt"/>
          <a:cs typeface="Arial" charset="0"/>
        </a:defRPr>
      </a:lvl3pPr>
      <a:lvl4pPr marL="1712913" indent="-185738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 sz="1400">
          <a:solidFill>
            <a:schemeClr val="tx1">
              <a:lumMod val="75000"/>
              <a:lumOff val="25000"/>
            </a:schemeClr>
          </a:solidFill>
          <a:latin typeface="+mn-lt"/>
          <a:cs typeface="Arial" charset="0"/>
        </a:defRPr>
      </a:lvl4pPr>
      <a:lvl5pPr marL="2193925" indent="-188913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cs typeface="Arial" charset="0"/>
        </a:defRPr>
      </a:lvl5pPr>
      <a:lvl6pPr marL="2651125" indent="-188913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6pPr>
      <a:lvl7pPr marL="3108325" indent="-188913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7pPr>
      <a:lvl8pPr marL="3565525" indent="-188913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8pPr>
      <a:lvl9pPr marL="4022725" indent="-188913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609"/>
            <a:ext cx="9906000" cy="566839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57259" y="4023805"/>
            <a:ext cx="9081545" cy="1373818"/>
          </a:xfrm>
        </p:spPr>
        <p:txBody>
          <a:bodyPr/>
          <a:lstStyle/>
          <a:p>
            <a:r>
              <a:rPr lang="fi-FI" sz="3600" dirty="0" smtClean="0"/>
              <a:t>Ammatillinen koulutus Suomessa 2015 - 2019</a:t>
            </a:r>
            <a:br>
              <a:rPr lang="fi-FI" sz="3600" dirty="0" smtClean="0"/>
            </a:br>
            <a:r>
              <a:rPr lang="fi-FI" sz="2000" dirty="0" smtClean="0"/>
              <a:t>Maakuntajohtajat 6.5.2015</a:t>
            </a:r>
            <a:r>
              <a:rPr lang="fi-FI" sz="3600" dirty="0" smtClean="0"/>
              <a:t/>
            </a:r>
            <a:br>
              <a:rPr lang="fi-FI" sz="3600" dirty="0" smtClean="0"/>
            </a:br>
            <a:r>
              <a:rPr lang="fi-FI" sz="3600" dirty="0" smtClean="0"/>
              <a:t/>
            </a:r>
            <a:br>
              <a:rPr lang="fi-FI" sz="3600" dirty="0" smtClean="0"/>
            </a:br>
            <a:r>
              <a:rPr lang="fi-FI" sz="2400" dirty="0" smtClean="0"/>
              <a:t>toimitusjohtaja Petri Lempinen</a:t>
            </a:r>
            <a:br>
              <a:rPr lang="fi-FI" sz="2400" dirty="0" smtClean="0"/>
            </a:br>
            <a:r>
              <a:rPr lang="fi-FI" sz="2400" dirty="0" smtClean="0"/>
              <a:t>Ammattiosaamisen kehittämisyhdistys AMKE ry</a:t>
            </a:r>
            <a:br>
              <a:rPr lang="fi-FI" sz="2400" dirty="0" smtClean="0"/>
            </a:br>
            <a:r>
              <a:rPr lang="fi-FI" sz="2400" dirty="0" smtClean="0"/>
              <a:t>www.amke.fi  @</a:t>
            </a:r>
            <a:r>
              <a:rPr lang="fi-FI" sz="2400" dirty="0" err="1" smtClean="0"/>
              <a:t>LempinenPetri</a:t>
            </a:r>
            <a:r>
              <a:rPr lang="fi-FI" sz="2400" dirty="0" smtClean="0"/>
              <a:t> #</a:t>
            </a:r>
            <a:r>
              <a:rPr lang="fi-FI" sz="2400" dirty="0" err="1" smtClean="0"/>
              <a:t>ammatillinenkoulutus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38469438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01059" y="401489"/>
            <a:ext cx="7491190" cy="674870"/>
          </a:xfrm>
        </p:spPr>
        <p:txBody>
          <a:bodyPr/>
          <a:lstStyle/>
          <a:p>
            <a:r>
              <a:rPr lang="fi-FI" dirty="0" smtClean="0"/>
              <a:t>Ammattiosaamisen kehittämisyhdistys AMKE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605898" y="1522731"/>
            <a:ext cx="6235219" cy="4518473"/>
          </a:xfrm>
        </p:spPr>
        <p:txBody>
          <a:bodyPr/>
          <a:lstStyle/>
          <a:p>
            <a:r>
              <a:rPr lang="fi-FI" dirty="0" smtClean="0"/>
              <a:t>Ammatillisen </a:t>
            </a:r>
            <a:r>
              <a:rPr lang="fi-FI" dirty="0"/>
              <a:t>koulutuksen järjestäjien edunvalvonta- ja palveluorganisaatio</a:t>
            </a:r>
            <a:endParaRPr lang="fi-FI" dirty="0" smtClean="0"/>
          </a:p>
          <a:p>
            <a:r>
              <a:rPr lang="fi-FI" dirty="0" smtClean="0"/>
              <a:t>85 jäsentä (2015), joista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 smtClean="0"/>
              <a:t>Yksityisiä yhteisöjä on 45, kuntayhtymiä 32 ja kuntia 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Yli 90 % ammatillisen koulutuksen volyymista</a:t>
            </a:r>
          </a:p>
          <a:p>
            <a:r>
              <a:rPr lang="fi-FI" dirty="0" smtClean="0"/>
              <a:t>Jäsenorganisaatiolla on 497 toimipistettä (2014)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 smtClean="0"/>
              <a:t>Toimitilojen määrä vähenee.</a:t>
            </a:r>
          </a:p>
          <a:p>
            <a:r>
              <a:rPr lang="fi-FI" dirty="0" smtClean="0"/>
              <a:t>Henkilöstöä yhteensä 27 273 (2013)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 smtClean="0"/>
              <a:t>Noin puolet on vähentänyt henkilöstöä.</a:t>
            </a:r>
          </a:p>
          <a:p>
            <a:r>
              <a:rPr lang="fi-FI" dirty="0"/>
              <a:t>Y</a:t>
            </a:r>
            <a:r>
              <a:rPr lang="fi-FI" dirty="0" smtClean="0"/>
              <a:t>hteenlaskettu liikevaihto 2,18 miljardia euroa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 smtClean="0"/>
              <a:t>Ammatillisen koulutuksen tuotot supistuivat 2011-2014 noin 6 %</a:t>
            </a:r>
          </a:p>
          <a:p>
            <a:r>
              <a:rPr lang="fi-FI" dirty="0"/>
              <a:t>Jäsenemme kouluttivat v 2013 yhteensä 343 </a:t>
            </a:r>
            <a:r>
              <a:rPr lang="fi-FI" dirty="0" smtClean="0"/>
              <a:t>000 ihmistä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 smtClean="0"/>
              <a:t>Sisältää OKM, TEM ja työnantajien maksaman koulutuksen</a:t>
            </a:r>
          </a:p>
          <a:p>
            <a:pPr lvl="1"/>
            <a:endParaRPr lang="fi-FI" dirty="0"/>
          </a:p>
          <a:p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/>
          </a:p>
        </p:txBody>
      </p:sp>
      <p:sp>
        <p:nvSpPr>
          <p:cNvPr id="4" name="Tekstiruutu 3"/>
          <p:cNvSpPr txBox="1"/>
          <p:nvPr/>
        </p:nvSpPr>
        <p:spPr>
          <a:xfrm>
            <a:off x="401059" y="6041204"/>
            <a:ext cx="7426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Lähde: Ammattiosaamisen kehittämisyhdistys AMKE ry, jäsenmaksukysely ja muut tietokannat</a:t>
            </a:r>
            <a:endParaRPr lang="fi-FI" sz="10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" y="1429305"/>
            <a:ext cx="3172286" cy="454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02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Huippuosaamista ja syrjäytymisen ehkäisyä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Koulutamme arjen ja juhlan tekijät</a:t>
            </a:r>
          </a:p>
          <a:p>
            <a:r>
              <a:rPr lang="fi-FI" dirty="0" smtClean="0"/>
              <a:t>Saatamme yhteen työnantajan tarpeet ja opiskelijoiden resurssit</a:t>
            </a:r>
          </a:p>
          <a:p>
            <a:r>
              <a:rPr lang="fi-FI" dirty="0" smtClean="0"/>
              <a:t>Joustava, monipuolinen ja asiakkaiden tarpeet huomioiva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Oppilaitoksissa, oppisopimuksella, </a:t>
            </a:r>
            <a:r>
              <a:rPr lang="fi-FI" dirty="0" err="1" smtClean="0"/>
              <a:t>työssäoppimassa</a:t>
            </a:r>
            <a:r>
              <a:rPr lang="fi-FI" dirty="0" smtClean="0"/>
              <a:t> </a:t>
            </a:r>
          </a:p>
          <a:p>
            <a:r>
              <a:rPr lang="fi-FI" dirty="0" smtClean="0"/>
              <a:t>Aikuisia, nuoria, suomalaisia, maahanmuuttajia</a:t>
            </a:r>
          </a:p>
          <a:p>
            <a:r>
              <a:rPr lang="fi-FI" dirty="0" err="1" smtClean="0"/>
              <a:t>OKM:n</a:t>
            </a:r>
            <a:r>
              <a:rPr lang="fi-FI" dirty="0" smtClean="0"/>
              <a:t>, </a:t>
            </a:r>
            <a:r>
              <a:rPr lang="fi-FI" dirty="0" err="1" smtClean="0"/>
              <a:t>TEM:n</a:t>
            </a:r>
            <a:r>
              <a:rPr lang="fi-FI" dirty="0" smtClean="0"/>
              <a:t>, kuntien ja työnantajien rahoittamana yli 2 miljardia euroa vuonna 2015</a:t>
            </a:r>
          </a:p>
          <a:p>
            <a:endParaRPr lang="fi-FI" dirty="0"/>
          </a:p>
          <a:p>
            <a:r>
              <a:rPr lang="fi-FI" dirty="0" smtClean="0"/>
              <a:t>70 000 suoritettua tutkintoa vuonna 2013</a:t>
            </a:r>
          </a:p>
          <a:p>
            <a:r>
              <a:rPr lang="fi-FI" dirty="0" smtClean="0"/>
              <a:t>52 perustutkintoa, 120 suuntautumisvaihtoehtoa</a:t>
            </a:r>
          </a:p>
          <a:p>
            <a:r>
              <a:rPr lang="fi-FI" dirty="0" smtClean="0"/>
              <a:t>192 ammattitutkintoa</a:t>
            </a:r>
          </a:p>
          <a:p>
            <a:r>
              <a:rPr lang="fi-FI" dirty="0" smtClean="0"/>
              <a:t>133 erikoisammattitutkintoa</a:t>
            </a:r>
          </a:p>
          <a:p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1487640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Ammatilliseen koulutukseen haki 46 500, -5 000 edellisestä vuodesta</a:t>
            </a:r>
          </a:p>
          <a:p>
            <a:r>
              <a:rPr lang="fi-FI" dirty="0" smtClean="0"/>
              <a:t>Paikkoja tarjolla 47 000, -1000 edellisestä vuodesta. 7000 paikkaa lukion suorittaneille</a:t>
            </a:r>
          </a:p>
          <a:p>
            <a:r>
              <a:rPr lang="fi-FI" dirty="0" smtClean="0"/>
              <a:t>Suosituimmat alat </a:t>
            </a:r>
            <a:r>
              <a:rPr lang="fi-FI" dirty="0"/>
              <a:t>ammatillisessa </a:t>
            </a:r>
            <a:endParaRPr lang="fi-FI" dirty="0" smtClean="0"/>
          </a:p>
          <a:p>
            <a:pPr lvl="1"/>
            <a:r>
              <a:rPr lang="fi-FI" dirty="0" err="1" smtClean="0"/>
              <a:t>sosiaali</a:t>
            </a:r>
            <a:r>
              <a:rPr lang="fi-FI" dirty="0" smtClean="0"/>
              <a:t>- </a:t>
            </a:r>
            <a:r>
              <a:rPr lang="fi-FI" dirty="0"/>
              <a:t>ja </a:t>
            </a:r>
            <a:r>
              <a:rPr lang="fi-FI" dirty="0" smtClean="0"/>
              <a:t>terveysala 7 </a:t>
            </a:r>
            <a:r>
              <a:rPr lang="fi-FI" dirty="0"/>
              <a:t>500 </a:t>
            </a:r>
            <a:r>
              <a:rPr lang="fi-FI" dirty="0" smtClean="0"/>
              <a:t>hakijaa</a:t>
            </a:r>
          </a:p>
          <a:p>
            <a:pPr lvl="1"/>
            <a:r>
              <a:rPr lang="fi-FI" dirty="0" smtClean="0"/>
              <a:t>ajoneuvo- </a:t>
            </a:r>
            <a:r>
              <a:rPr lang="fi-FI" dirty="0"/>
              <a:t>ja kuljetustekniikka 5 </a:t>
            </a:r>
            <a:r>
              <a:rPr lang="fi-FI" dirty="0" smtClean="0"/>
              <a:t>000 hakijaa </a:t>
            </a:r>
          </a:p>
          <a:p>
            <a:pPr lvl="1"/>
            <a:r>
              <a:rPr lang="fi-FI" dirty="0" smtClean="0"/>
              <a:t>liiketalous </a:t>
            </a:r>
            <a:r>
              <a:rPr lang="fi-FI" dirty="0"/>
              <a:t>ja kauppa 5 </a:t>
            </a:r>
            <a:r>
              <a:rPr lang="fi-FI" dirty="0" smtClean="0"/>
              <a:t>000 hakijaa </a:t>
            </a:r>
          </a:p>
          <a:p>
            <a:pPr lvl="1"/>
            <a:r>
              <a:rPr lang="fi-FI" dirty="0" smtClean="0"/>
              <a:t>arkkitehtuuri </a:t>
            </a:r>
            <a:r>
              <a:rPr lang="fi-FI" dirty="0"/>
              <a:t>ja rakentaminen 3 </a:t>
            </a:r>
            <a:r>
              <a:rPr lang="fi-FI" dirty="0" smtClean="0"/>
              <a:t>700 hakijaa</a:t>
            </a:r>
          </a:p>
          <a:p>
            <a:pPr lvl="1"/>
            <a:r>
              <a:rPr lang="fi-FI" dirty="0" smtClean="0"/>
              <a:t>majoitus- </a:t>
            </a:r>
            <a:r>
              <a:rPr lang="fi-FI" dirty="0"/>
              <a:t>ja ravitsemisala 2 800 </a:t>
            </a:r>
            <a:r>
              <a:rPr lang="fi-FI" dirty="0" smtClean="0"/>
              <a:t>hakijaa</a:t>
            </a:r>
          </a:p>
          <a:p>
            <a:pPr lvl="1"/>
            <a:r>
              <a:rPr lang="fi-FI" dirty="0" smtClean="0"/>
              <a:t>sähkö- </a:t>
            </a:r>
            <a:r>
              <a:rPr lang="fi-FI" dirty="0"/>
              <a:t>ja </a:t>
            </a:r>
            <a:r>
              <a:rPr lang="fi-FI" dirty="0" smtClean="0"/>
              <a:t>automaatiotekniikka </a:t>
            </a:r>
            <a:r>
              <a:rPr lang="fi-FI" dirty="0"/>
              <a:t>2 </a:t>
            </a:r>
            <a:r>
              <a:rPr lang="fi-FI" dirty="0" smtClean="0"/>
              <a:t>600 hakijaa </a:t>
            </a:r>
          </a:p>
          <a:p>
            <a:r>
              <a:rPr lang="fi-FI" dirty="0" smtClean="0"/>
              <a:t>Eniten </a:t>
            </a:r>
            <a:r>
              <a:rPr lang="fi-FI" dirty="0"/>
              <a:t>aloituspaikkoja on </a:t>
            </a:r>
            <a:r>
              <a:rPr lang="fi-FI" dirty="0" err="1"/>
              <a:t>sosiaali</a:t>
            </a:r>
            <a:r>
              <a:rPr lang="fi-FI" dirty="0"/>
              <a:t>- ja terveysalalla noin </a:t>
            </a:r>
            <a:r>
              <a:rPr lang="fi-FI" dirty="0" smtClean="0"/>
              <a:t>5 800 </a:t>
            </a:r>
            <a:r>
              <a:rPr lang="fi-FI" dirty="0"/>
              <a:t>(v. 2014 n. </a:t>
            </a:r>
            <a:r>
              <a:rPr lang="fi-FI" dirty="0" smtClean="0"/>
              <a:t>5 800</a:t>
            </a:r>
            <a:r>
              <a:rPr lang="fi-FI" dirty="0"/>
              <a:t>), liiketalouden ja kaupan alalla noin </a:t>
            </a:r>
            <a:r>
              <a:rPr lang="fi-FI" dirty="0" smtClean="0"/>
              <a:t>5 200 </a:t>
            </a:r>
            <a:r>
              <a:rPr lang="fi-FI" dirty="0"/>
              <a:t>(v. 2014 noin </a:t>
            </a:r>
            <a:r>
              <a:rPr lang="fi-FI" dirty="0" smtClean="0"/>
              <a:t>5 300</a:t>
            </a:r>
            <a:r>
              <a:rPr lang="fi-FI" dirty="0"/>
              <a:t>), majoitus- ja ravitsemisalalla noin </a:t>
            </a:r>
            <a:r>
              <a:rPr lang="fi-FI" dirty="0" smtClean="0"/>
              <a:t>4 700 </a:t>
            </a:r>
            <a:r>
              <a:rPr lang="fi-FI" dirty="0"/>
              <a:t>(v. 2014 noin </a:t>
            </a:r>
            <a:r>
              <a:rPr lang="fi-FI" dirty="0" smtClean="0"/>
              <a:t>4 600)</a:t>
            </a:r>
            <a:endParaRPr lang="fi-FI" dirty="0"/>
          </a:p>
          <a:p>
            <a:r>
              <a:rPr lang="fi-FI" dirty="0" smtClean="0"/>
              <a:t>Ruotsinkielisessä ammatillisessa koulutuksessa on n</a:t>
            </a:r>
            <a:r>
              <a:rPr lang="fi-FI" dirty="0"/>
              <a:t>. </a:t>
            </a:r>
            <a:r>
              <a:rPr lang="fi-FI" dirty="0" smtClean="0"/>
              <a:t>1 900 </a:t>
            </a:r>
            <a:r>
              <a:rPr lang="fi-FI" dirty="0"/>
              <a:t>on </a:t>
            </a:r>
            <a:r>
              <a:rPr lang="fi-FI" dirty="0" smtClean="0"/>
              <a:t>aloituspaikkaa</a:t>
            </a:r>
            <a:endParaRPr lang="fi-FI" dirty="0"/>
          </a:p>
        </p:txBody>
      </p:sp>
      <p:sp>
        <p:nvSpPr>
          <p:cNvPr id="3" name="Otsikko 3"/>
          <p:cNvSpPr txBox="1">
            <a:spLocks/>
          </p:cNvSpPr>
          <p:nvPr/>
        </p:nvSpPr>
        <p:spPr>
          <a:xfrm>
            <a:off x="401059" y="640228"/>
            <a:ext cx="6826103" cy="67487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Nokia Large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Nokia Large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Nokia Large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Nokia Large" pitchFamily="34" charset="0"/>
              </a:defRPr>
            </a:lvl9pPr>
          </a:lstStyle>
          <a:p>
            <a:r>
              <a:rPr lang="fi-FI" kern="0" dirty="0" smtClean="0"/>
              <a:t>Yhteishaku keväällä 2015</a:t>
            </a:r>
            <a:endParaRPr lang="fi-FI" kern="0" dirty="0"/>
          </a:p>
        </p:txBody>
      </p:sp>
    </p:spTree>
    <p:extLst>
      <p:ext uri="{BB962C8B-B14F-4D97-AF65-F5344CB8AC3E}">
        <p14:creationId xmlns:p14="http://schemas.microsoft.com/office/powerpoint/2010/main" val="184533243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08" y="1403288"/>
            <a:ext cx="3334692" cy="500203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Keskeyttämistä vähennettävä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1060" y="1522731"/>
            <a:ext cx="6090276" cy="451847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Nuorten ammatillisen koulutuksen vuonna 2009 aloittaneista tutkinnon suoritti vuoden 2012 loppuun mennessä 64 %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Tavoitteena on, että peruskoulutuksen keskeyttämisaste laskee 7,5 prosenttiin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Läpäisyastetta pyritään nostamaan 65 prosenttiin vuonna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>
              <a:buFont typeface="Calibri" panose="020F0502020204030204" pitchFamily="34" charset="0"/>
              <a:buChar char="⁺"/>
            </a:pPr>
            <a:endParaRPr lang="fi-FI" dirty="0" smtClean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dirty="0" smtClean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79372" y="3711921"/>
            <a:ext cx="367200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078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Tutkinnolla työllistytään, jatketaan opintoja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53820" y="5118188"/>
            <a:ext cx="6905263" cy="4665005"/>
          </a:xfrm>
        </p:spPr>
        <p:txBody>
          <a:bodyPr/>
          <a:lstStyle/>
          <a:p>
            <a:r>
              <a:rPr lang="fi-FI" dirty="0" smtClean="0"/>
              <a:t>Parhaiten työllistytään </a:t>
            </a:r>
            <a:r>
              <a:rPr lang="fi-FI" dirty="0" err="1" smtClean="0"/>
              <a:t>sosiaali</a:t>
            </a:r>
            <a:r>
              <a:rPr lang="fi-FI" dirty="0" smtClean="0"/>
              <a:t>-</a:t>
            </a:r>
            <a:r>
              <a:rPr lang="fi-FI" dirty="0"/>
              <a:t>, terveys- ja </a:t>
            </a:r>
            <a:r>
              <a:rPr lang="fi-FI" dirty="0" smtClean="0"/>
              <a:t>liikunta-alalta, 87 %.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52" y="1712846"/>
            <a:ext cx="4891595" cy="3261064"/>
          </a:xfrm>
          <a:prstGeom prst="rect">
            <a:avLst/>
          </a:prstGeom>
        </p:spPr>
      </p:pic>
      <p:graphicFrame>
        <p:nvGraphicFramePr>
          <p:cNvPr id="5" name="Taulukk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547312"/>
              </p:ext>
            </p:extLst>
          </p:nvPr>
        </p:nvGraphicFramePr>
        <p:xfrm>
          <a:off x="857353" y="1731145"/>
          <a:ext cx="3457196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801"/>
                <a:gridCol w="1018395"/>
              </a:tblGrid>
              <a:tr h="896100">
                <a:tc gridSpan="2">
                  <a:txBody>
                    <a:bodyPr/>
                    <a:lstStyle/>
                    <a:p>
                      <a:r>
                        <a:rPr lang="fi-FI" dirty="0" smtClean="0"/>
                        <a:t>Vuonna 2011 ammatillisen perustutkinnon suorittaneista</a:t>
                      </a:r>
                      <a:r>
                        <a:rPr lang="fi-FI" baseline="0" dirty="0" smtClean="0"/>
                        <a:t> vuoden 2012 lopussa:</a:t>
                      </a:r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Päätoiminen työllinen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56%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Työtön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14%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Työllinen opiskelu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10%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Päätoiminen opiskelu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8,5%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Muussa toiminta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11,5%</a:t>
                      </a:r>
                      <a:endParaRPr lang="fi-FI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74256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smtClean="0"/>
              <a:t>AMMATILLISEN KOULUTUKSEN MENESTYMISEN EDELLYTYKSET </a:t>
            </a:r>
          </a:p>
          <a:p>
            <a:pPr lvl="0"/>
            <a:r>
              <a:rPr lang="fi-FI" dirty="0" smtClean="0"/>
              <a:t>Ammatillista </a:t>
            </a:r>
            <a:r>
              <a:rPr lang="fi-FI" dirty="0"/>
              <a:t>koulutusta </a:t>
            </a:r>
            <a:r>
              <a:rPr lang="fi-FI" dirty="0" smtClean="0"/>
              <a:t>kehitetään kokonaisuutena työelämän, aikuisten ja </a:t>
            </a:r>
            <a:r>
              <a:rPr lang="fi-FI" dirty="0"/>
              <a:t>nuorten </a:t>
            </a:r>
            <a:r>
              <a:rPr lang="fi-FI" dirty="0" smtClean="0"/>
              <a:t>tarpeisiin. Tämä edellyttää jatko-opintokelpoisuuden turvaamista.</a:t>
            </a:r>
            <a:endParaRPr lang="fi-FI" dirty="0"/>
          </a:p>
          <a:p>
            <a:r>
              <a:rPr lang="fi-FI" dirty="0"/>
              <a:t>Suomi tarvitsee </a:t>
            </a:r>
            <a:r>
              <a:rPr lang="fi-FI" dirty="0" smtClean="0"/>
              <a:t>monipuolisen koulutuksen järjestäjäverkon</a:t>
            </a:r>
            <a:r>
              <a:rPr lang="fi-FI" dirty="0"/>
              <a:t>, jossa voi </a:t>
            </a:r>
            <a:r>
              <a:rPr lang="fi-FI" dirty="0" smtClean="0"/>
              <a:t>erikoistua. </a:t>
            </a:r>
            <a:r>
              <a:rPr lang="fi-FI" dirty="0"/>
              <a:t>Rahoitus maksetaan koulutuksen järjestäjälle.</a:t>
            </a:r>
          </a:p>
          <a:p>
            <a:r>
              <a:rPr lang="fi-FI" dirty="0"/>
              <a:t>Lainsäädäntöä </a:t>
            </a:r>
            <a:r>
              <a:rPr lang="fi-FI" dirty="0" smtClean="0"/>
              <a:t>yksinkertaistetaan ja siirrytään kannustavaan rahoitusjärjestelmään. Normien sijaan tarvitaan tulosohjausta. </a:t>
            </a:r>
          </a:p>
          <a:p>
            <a:pPr lvl="0"/>
            <a:r>
              <a:rPr lang="fi-FI" dirty="0" smtClean="0"/>
              <a:t>Oppimista </a:t>
            </a:r>
            <a:r>
              <a:rPr lang="fi-FI" dirty="0"/>
              <a:t>työpaikoilla </a:t>
            </a:r>
            <a:r>
              <a:rPr lang="fi-FI" dirty="0" smtClean="0"/>
              <a:t>lisätään. </a:t>
            </a:r>
            <a:r>
              <a:rPr lang="fi-FI" dirty="0"/>
              <a:t>Ammatillinen koulutus </a:t>
            </a:r>
            <a:r>
              <a:rPr lang="fi-FI" dirty="0" smtClean="0"/>
              <a:t>tarjoaa </a:t>
            </a:r>
            <a:r>
              <a:rPr lang="fi-FI" dirty="0"/>
              <a:t>jokaiselle opiskelijalle oman </a:t>
            </a:r>
            <a:r>
              <a:rPr lang="fi-FI" dirty="0" smtClean="0"/>
              <a:t>polun, yksi ratkaisu </a:t>
            </a:r>
            <a:r>
              <a:rPr lang="fi-FI" dirty="0"/>
              <a:t>ei sovi </a:t>
            </a:r>
            <a:r>
              <a:rPr lang="fi-FI" dirty="0" smtClean="0"/>
              <a:t>kaikille opiskelijoille. </a:t>
            </a:r>
          </a:p>
          <a:p>
            <a:r>
              <a:rPr lang="fi-FI" dirty="0"/>
              <a:t>Koulutusviennin </a:t>
            </a:r>
            <a:r>
              <a:rPr lang="fi-FI" dirty="0" smtClean="0"/>
              <a:t>lainsäädännölliset esteet puretaan tutkintoon </a:t>
            </a:r>
            <a:r>
              <a:rPr lang="fi-FI" dirty="0"/>
              <a:t>johtavan koulutuksen myymisen osalta.</a:t>
            </a:r>
          </a:p>
          <a:p>
            <a:pPr lvl="0"/>
            <a:endParaRPr lang="fi-FI" dirty="0" smtClean="0"/>
          </a:p>
          <a:p>
            <a:endParaRPr lang="fi-FI" dirty="0"/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681038" y="618352"/>
            <a:ext cx="8543925" cy="90438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Nokia Large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Nokia Large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Nokia Large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Nokia Large" pitchFamily="34" charset="0"/>
              </a:defRPr>
            </a:lvl9pPr>
          </a:lstStyle>
          <a:p>
            <a:r>
              <a:rPr lang="fi-FI" kern="0" dirty="0" err="1" smtClean="0"/>
              <a:t>AMKE:n</a:t>
            </a:r>
            <a:r>
              <a:rPr lang="fi-FI" kern="0" dirty="0" smtClean="0"/>
              <a:t> tavoitteet vaalikaudelle 2015-2019</a:t>
            </a:r>
            <a:endParaRPr lang="fi-FI" kern="0" dirty="0"/>
          </a:p>
        </p:txBody>
      </p:sp>
    </p:spTree>
    <p:extLst>
      <p:ext uri="{BB962C8B-B14F-4D97-AF65-F5344CB8AC3E}">
        <p14:creationId xmlns:p14="http://schemas.microsoft.com/office/powerpoint/2010/main" val="5699620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S_teema">
  <a:themeElements>
    <a:clrScheme name="AMKE_colors">
      <a:dk1>
        <a:srgbClr val="000000"/>
      </a:dk1>
      <a:lt1>
        <a:srgbClr val="FFFFFF"/>
      </a:lt1>
      <a:dk2>
        <a:srgbClr val="830051"/>
      </a:dk2>
      <a:lt2>
        <a:srgbClr val="84827C"/>
      </a:lt2>
      <a:accent1>
        <a:srgbClr val="CF0072"/>
      </a:accent1>
      <a:accent2>
        <a:srgbClr val="D1E4F2"/>
      </a:accent2>
      <a:accent3>
        <a:srgbClr val="FFFFFF"/>
      </a:accent3>
      <a:accent4>
        <a:srgbClr val="000000"/>
      </a:accent4>
      <a:accent5>
        <a:srgbClr val="FFC000"/>
      </a:accent5>
      <a:accent6>
        <a:srgbClr val="BDCFDB"/>
      </a:accent6>
      <a:hlink>
        <a:srgbClr val="006699"/>
      </a:hlink>
      <a:folHlink>
        <a:srgbClr val="006666"/>
      </a:folHlink>
    </a:clrScheme>
    <a:fontScheme name="AMKE_fonti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  <a:spAutoFit/>
      </a:bodyPr>
      <a:lstStyle>
        <a:defPPr marL="0" marR="0" indent="0" algn="l" defTabSz="762000" rtl="0" eaLnBrk="0" fontAlgn="base" latinLnBrk="0" hangingPunct="0">
          <a:lnSpc>
            <a:spcPct val="100000"/>
          </a:lnSpc>
          <a:spcBef>
            <a:spcPct val="15000"/>
          </a:spcBef>
          <a:spcAft>
            <a:spcPct val="15000"/>
          </a:spcAft>
          <a:buClr>
            <a:schemeClr val="accent1"/>
          </a:buClr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Nokia Sans Wi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  <a:spAutoFit/>
      </a:bodyPr>
      <a:lstStyle>
        <a:defPPr marL="0" marR="0" indent="0" algn="l" defTabSz="762000" rtl="0" eaLnBrk="0" fontAlgn="base" latinLnBrk="0" hangingPunct="0">
          <a:lnSpc>
            <a:spcPct val="100000"/>
          </a:lnSpc>
          <a:spcBef>
            <a:spcPct val="15000"/>
          </a:spcBef>
          <a:spcAft>
            <a:spcPct val="15000"/>
          </a:spcAft>
          <a:buClr>
            <a:schemeClr val="accent1"/>
          </a:buClr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Nokia Sans Wide" pitchFamily="34" charset="0"/>
          </a:defRPr>
        </a:defPPr>
      </a:lstStyle>
    </a:lnDef>
  </a:objectDefaults>
  <a:extraClrSchemeLst>
    <a:extraClrScheme>
      <a:clrScheme name="Email_content_02 1">
        <a:dk1>
          <a:srgbClr val="000000"/>
        </a:dk1>
        <a:lt1>
          <a:srgbClr val="FFFFFF"/>
        </a:lt1>
        <a:dk2>
          <a:srgbClr val="0033CC"/>
        </a:dk2>
        <a:lt2>
          <a:srgbClr val="808080"/>
        </a:lt2>
        <a:accent1>
          <a:srgbClr val="0033CC"/>
        </a:accent1>
        <a:accent2>
          <a:srgbClr val="D1E4F2"/>
        </a:accent2>
        <a:accent3>
          <a:srgbClr val="FFFFFF"/>
        </a:accent3>
        <a:accent4>
          <a:srgbClr val="000000"/>
        </a:accent4>
        <a:accent5>
          <a:srgbClr val="AAADE2"/>
        </a:accent5>
        <a:accent6>
          <a:srgbClr val="BDCFDB"/>
        </a:accent6>
        <a:hlink>
          <a:srgbClr val="44A51C"/>
        </a:hlink>
        <a:folHlink>
          <a:srgbClr val="F9F2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ail_content_02 2">
        <a:dk1>
          <a:srgbClr val="000000"/>
        </a:dk1>
        <a:lt1>
          <a:srgbClr val="FFFFFF"/>
        </a:lt1>
        <a:dk2>
          <a:srgbClr val="0033CC"/>
        </a:dk2>
        <a:lt2>
          <a:srgbClr val="808080"/>
        </a:lt2>
        <a:accent1>
          <a:srgbClr val="040477"/>
        </a:accent1>
        <a:accent2>
          <a:srgbClr val="AED4F0"/>
        </a:accent2>
        <a:accent3>
          <a:srgbClr val="FFFFFF"/>
        </a:accent3>
        <a:accent4>
          <a:srgbClr val="000000"/>
        </a:accent4>
        <a:accent5>
          <a:srgbClr val="AAAABD"/>
        </a:accent5>
        <a:accent6>
          <a:srgbClr val="9DC0D9"/>
        </a:accent6>
        <a:hlink>
          <a:srgbClr val="44A51C"/>
        </a:hlink>
        <a:folHlink>
          <a:srgbClr val="F9F2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ail_content_02 3">
        <a:dk1>
          <a:srgbClr val="000000"/>
        </a:dk1>
        <a:lt1>
          <a:srgbClr val="FFFFFF"/>
        </a:lt1>
        <a:dk2>
          <a:srgbClr val="0033CC"/>
        </a:dk2>
        <a:lt2>
          <a:srgbClr val="808080"/>
        </a:lt2>
        <a:accent1>
          <a:srgbClr val="040477"/>
        </a:accent1>
        <a:accent2>
          <a:srgbClr val="AFD4F0"/>
        </a:accent2>
        <a:accent3>
          <a:srgbClr val="FFFFFF"/>
        </a:accent3>
        <a:accent4>
          <a:srgbClr val="000000"/>
        </a:accent4>
        <a:accent5>
          <a:srgbClr val="AAAABD"/>
        </a:accent5>
        <a:accent6>
          <a:srgbClr val="9EC0D9"/>
        </a:accent6>
        <a:hlink>
          <a:srgbClr val="44A51C"/>
        </a:hlink>
        <a:folHlink>
          <a:srgbClr val="F9F20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IMS_teema</Template>
  <TotalTime>10238</TotalTime>
  <Words>444</Words>
  <Application>Microsoft Office PowerPoint</Application>
  <PresentationFormat>A4-paperi (210 x 297 mm)</PresentationFormat>
  <Paragraphs>69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3" baseType="lpstr">
      <vt:lpstr>Arial</vt:lpstr>
      <vt:lpstr>Calibri</vt:lpstr>
      <vt:lpstr>Nokia Large</vt:lpstr>
      <vt:lpstr>Nokia Sans Wide</vt:lpstr>
      <vt:lpstr>Wingdings</vt:lpstr>
      <vt:lpstr>IMS_teema</vt:lpstr>
      <vt:lpstr>Ammatillinen koulutus Suomessa 2015 - 2019 Maakuntajohtajat 6.5.2015  toimitusjohtaja Petri Lempinen Ammattiosaamisen kehittämisyhdistys AMKE ry www.amke.fi  @LempinenPetri #ammatillinenkoulutus</vt:lpstr>
      <vt:lpstr>Ammattiosaamisen kehittämisyhdistys AMKE</vt:lpstr>
      <vt:lpstr>Huippuosaamista ja syrjäytymisen ehkäisyä</vt:lpstr>
      <vt:lpstr>PowerPoint-esitys</vt:lpstr>
      <vt:lpstr>Keskeyttämistä vähennettävä</vt:lpstr>
      <vt:lpstr>Tutkinnolla työllistytään, jatketaan opintoja</vt:lpstr>
      <vt:lpstr>PowerPoint-esitys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graffat</dc:creator>
  <cp:lastModifiedBy>Heidi Laukkasuo</cp:lastModifiedBy>
  <cp:revision>542</cp:revision>
  <cp:lastPrinted>2014-09-29T10:33:04Z</cp:lastPrinted>
  <dcterms:created xsi:type="dcterms:W3CDTF">2010-07-13T08:03:50Z</dcterms:created>
  <dcterms:modified xsi:type="dcterms:W3CDTF">2015-05-06T09:13:45Z</dcterms:modified>
</cp:coreProperties>
</file>