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8"/>
  </p:notesMasterIdLst>
  <p:handoutMasterIdLst>
    <p:handoutMasterId r:id="rId39"/>
  </p:handoutMasterIdLst>
  <p:sldIdLst>
    <p:sldId id="301" r:id="rId6"/>
    <p:sldId id="311" r:id="rId7"/>
    <p:sldId id="333" r:id="rId8"/>
    <p:sldId id="340" r:id="rId9"/>
    <p:sldId id="341" r:id="rId10"/>
    <p:sldId id="339" r:id="rId11"/>
    <p:sldId id="326" r:id="rId12"/>
    <p:sldId id="309" r:id="rId13"/>
    <p:sldId id="307" r:id="rId14"/>
    <p:sldId id="305" r:id="rId15"/>
    <p:sldId id="336" r:id="rId16"/>
    <p:sldId id="303" r:id="rId17"/>
    <p:sldId id="331" r:id="rId18"/>
    <p:sldId id="310" r:id="rId19"/>
    <p:sldId id="308" r:id="rId20"/>
    <p:sldId id="321" r:id="rId21"/>
    <p:sldId id="334" r:id="rId22"/>
    <p:sldId id="306" r:id="rId23"/>
    <p:sldId id="323" r:id="rId24"/>
    <p:sldId id="325" r:id="rId25"/>
    <p:sldId id="312" r:id="rId26"/>
    <p:sldId id="319" r:id="rId27"/>
    <p:sldId id="330" r:id="rId28"/>
    <p:sldId id="343" r:id="rId29"/>
    <p:sldId id="342" r:id="rId30"/>
    <p:sldId id="327" r:id="rId31"/>
    <p:sldId id="328" r:id="rId32"/>
    <p:sldId id="344" r:id="rId33"/>
    <p:sldId id="317" r:id="rId34"/>
    <p:sldId id="315" r:id="rId35"/>
    <p:sldId id="316" r:id="rId36"/>
    <p:sldId id="335" r:id="rId37"/>
  </p:sldIdLst>
  <p:sldSz cx="12192000" cy="6858000"/>
  <p:notesSz cx="6645275" cy="9775825"/>
  <p:custShowLst>
    <p:custShow name="Mukautettu diaesitys 1" id="0">
      <p:sldLst/>
    </p:custShow>
  </p:custShowLst>
  <p:defaultTextStyle>
    <a:defPPr rtl="0">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296" autoAdjust="0"/>
  </p:normalViewPr>
  <p:slideViewPr>
    <p:cSldViewPr snapToGrid="0">
      <p:cViewPr varScale="1">
        <p:scale>
          <a:sx n="68" d="100"/>
          <a:sy n="68" d="100"/>
        </p:scale>
        <p:origin x="732" y="48"/>
      </p:cViewPr>
      <p:guideLst/>
    </p:cSldViewPr>
  </p:slideViewPr>
  <p:outlineViewPr>
    <p:cViewPr>
      <p:scale>
        <a:sx n="33" d="100"/>
        <a:sy n="33" d="100"/>
      </p:scale>
      <p:origin x="0" y="-16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79619" cy="490489"/>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p:cNvSpPr>
            <a:spLocks noGrp="1"/>
          </p:cNvSpPr>
          <p:nvPr>
            <p:ph type="dt" sz="quarter" idx="1"/>
          </p:nvPr>
        </p:nvSpPr>
        <p:spPr>
          <a:xfrm>
            <a:off x="3764118" y="0"/>
            <a:ext cx="2879619" cy="490489"/>
          </a:xfrm>
          <a:prstGeom prst="rect">
            <a:avLst/>
          </a:prstGeom>
        </p:spPr>
        <p:txBody>
          <a:bodyPr vert="horz" lIns="91440" tIns="45720" rIns="91440" bIns="45720" rtlCol="0"/>
          <a:lstStyle>
            <a:lvl1pPr algn="r">
              <a:defRPr sz="1200"/>
            </a:lvl1pPr>
          </a:lstStyle>
          <a:p>
            <a:pPr rtl="0"/>
            <a:r>
              <a:rPr lang="fi-FI"/>
              <a:t>4.8.2017</a:t>
            </a:r>
          </a:p>
        </p:txBody>
      </p:sp>
      <p:sp>
        <p:nvSpPr>
          <p:cNvPr id="4" name="Alatunnisteen paikkamerkki 3"/>
          <p:cNvSpPr>
            <a:spLocks noGrp="1"/>
          </p:cNvSpPr>
          <p:nvPr>
            <p:ph type="ftr" sz="quarter" idx="2"/>
          </p:nvPr>
        </p:nvSpPr>
        <p:spPr>
          <a:xfrm>
            <a:off x="0" y="9285338"/>
            <a:ext cx="2879619" cy="490488"/>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p:cNvSpPr>
            <a:spLocks noGrp="1"/>
          </p:cNvSpPr>
          <p:nvPr>
            <p:ph type="sldNum" sz="quarter" idx="3"/>
          </p:nvPr>
        </p:nvSpPr>
        <p:spPr>
          <a:xfrm>
            <a:off x="3764118" y="9285338"/>
            <a:ext cx="2879619" cy="490488"/>
          </a:xfrm>
          <a:prstGeom prst="rect">
            <a:avLst/>
          </a:prstGeom>
        </p:spPr>
        <p:txBody>
          <a:bodyPr vert="horz" lIns="91440" tIns="45720" rIns="91440" bIns="45720" rtlCol="0" anchor="b"/>
          <a:lstStyle>
            <a:lvl1pPr algn="r">
              <a:defRPr sz="1200"/>
            </a:lvl1pPr>
          </a:lstStyle>
          <a:p>
            <a:pPr rtl="0"/>
            <a:fld id="{3166AD9E-3E8F-476B-B853-4CAC8C3C67E5}" type="slidenum">
              <a:rPr lang="fi-FI" smtClean="0"/>
              <a:t>‹#›</a:t>
            </a:fld>
            <a:endParaRPr lang="fi-FI"/>
          </a:p>
        </p:txBody>
      </p:sp>
    </p:spTree>
    <p:extLst>
      <p:ext uri="{BB962C8B-B14F-4D97-AF65-F5344CB8AC3E}">
        <p14:creationId xmlns:p14="http://schemas.microsoft.com/office/powerpoint/2010/main" val="389749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79619" cy="490489"/>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p:cNvSpPr>
            <a:spLocks noGrp="1"/>
          </p:cNvSpPr>
          <p:nvPr>
            <p:ph type="dt" idx="1"/>
          </p:nvPr>
        </p:nvSpPr>
        <p:spPr>
          <a:xfrm>
            <a:off x="3764118" y="0"/>
            <a:ext cx="2879619" cy="490489"/>
          </a:xfrm>
          <a:prstGeom prst="rect">
            <a:avLst/>
          </a:prstGeom>
        </p:spPr>
        <p:txBody>
          <a:bodyPr vert="horz" lIns="91440" tIns="45720" rIns="91440" bIns="45720" rtlCol="0"/>
          <a:lstStyle>
            <a:lvl1pPr algn="r">
              <a:defRPr sz="1200"/>
            </a:lvl1pPr>
          </a:lstStyle>
          <a:p>
            <a:pPr rtl="0"/>
            <a:r>
              <a:rPr lang="fi-FI"/>
              <a:t>4.8.2017</a:t>
            </a:r>
          </a:p>
        </p:txBody>
      </p:sp>
      <p:sp>
        <p:nvSpPr>
          <p:cNvPr id="4" name="Dian kuvan paikkamerkki 3"/>
          <p:cNvSpPr>
            <a:spLocks noGrp="1" noRot="1" noChangeAspect="1"/>
          </p:cNvSpPr>
          <p:nvPr>
            <p:ph type="sldImg" idx="2"/>
          </p:nvPr>
        </p:nvSpPr>
        <p:spPr>
          <a:xfrm>
            <a:off x="390525" y="1222375"/>
            <a:ext cx="5864225" cy="3298825"/>
          </a:xfrm>
          <a:prstGeom prst="rect">
            <a:avLst/>
          </a:prstGeom>
          <a:noFill/>
          <a:ln w="12700">
            <a:solidFill>
              <a:prstClr val="black"/>
            </a:solidFill>
          </a:ln>
        </p:spPr>
        <p:txBody>
          <a:bodyPr vert="horz" lIns="91440" tIns="45720" rIns="91440" bIns="45720" rtlCol="0" anchor="ctr"/>
          <a:lstStyle/>
          <a:p>
            <a:pPr rtl="0"/>
            <a:endParaRPr lang="fi-FI"/>
          </a:p>
        </p:txBody>
      </p:sp>
      <p:sp>
        <p:nvSpPr>
          <p:cNvPr id="5" name="Huomautusten paikkamerkki 4"/>
          <p:cNvSpPr>
            <a:spLocks noGrp="1"/>
          </p:cNvSpPr>
          <p:nvPr>
            <p:ph type="body" sz="quarter" idx="3"/>
          </p:nvPr>
        </p:nvSpPr>
        <p:spPr>
          <a:xfrm>
            <a:off x="664528" y="4704616"/>
            <a:ext cx="5316220" cy="3849231"/>
          </a:xfrm>
          <a:prstGeom prst="rect">
            <a:avLst/>
          </a:prstGeom>
        </p:spPr>
        <p:txBody>
          <a:bodyPr vert="horz" lIns="91440" tIns="45720" rIns="91440" bIns="45720" rtlCol="0"/>
          <a:lstStyle/>
          <a:p>
            <a:pPr lvl="0" rtl="0"/>
            <a:r>
              <a:rPr lang="sv-FI"/>
              <a:t>Muokkaa tekstin perustyylejä</a:t>
            </a:r>
          </a:p>
          <a:p>
            <a:pPr lvl="1" rtl="0"/>
            <a:r>
              <a:rPr lang="sv-FI"/>
              <a:t>toinen taso</a:t>
            </a:r>
          </a:p>
          <a:p>
            <a:pPr lvl="2" rtl="0"/>
            <a:r>
              <a:rPr lang="sv-FI"/>
              <a:t>kolmas taso</a:t>
            </a:r>
          </a:p>
          <a:p>
            <a:pPr lvl="3" rtl="0"/>
            <a:r>
              <a:rPr lang="sv-FI"/>
              <a:t>neljäs taso</a:t>
            </a:r>
          </a:p>
          <a:p>
            <a:pPr lvl="4" rtl="0"/>
            <a:r>
              <a:rPr lang="sv-FI"/>
              <a:t>viides taso</a:t>
            </a:r>
          </a:p>
        </p:txBody>
      </p:sp>
      <p:sp>
        <p:nvSpPr>
          <p:cNvPr id="6" name="Alatunnisteen paikkamerkki 5"/>
          <p:cNvSpPr>
            <a:spLocks noGrp="1"/>
          </p:cNvSpPr>
          <p:nvPr>
            <p:ph type="ftr" sz="quarter" idx="4"/>
          </p:nvPr>
        </p:nvSpPr>
        <p:spPr>
          <a:xfrm>
            <a:off x="0" y="9285338"/>
            <a:ext cx="2879619" cy="490488"/>
          </a:xfrm>
          <a:prstGeom prst="rect">
            <a:avLst/>
          </a:prstGeom>
        </p:spPr>
        <p:txBody>
          <a:bodyPr vert="horz" lIns="91440" tIns="45720" rIns="91440" bIns="45720" rtlCol="0" anchor="b"/>
          <a:lstStyle>
            <a:lvl1pPr algn="l">
              <a:defRPr sz="1200"/>
            </a:lvl1pPr>
          </a:lstStyle>
          <a:p>
            <a:pPr rtl="0"/>
            <a:endParaRPr lang="fi-FI"/>
          </a:p>
        </p:txBody>
      </p:sp>
      <p:sp>
        <p:nvSpPr>
          <p:cNvPr id="7" name="Dian numeron paikkamerkki 6"/>
          <p:cNvSpPr>
            <a:spLocks noGrp="1"/>
          </p:cNvSpPr>
          <p:nvPr>
            <p:ph type="sldNum" sz="quarter" idx="5"/>
          </p:nvPr>
        </p:nvSpPr>
        <p:spPr>
          <a:xfrm>
            <a:off x="3764118" y="9285338"/>
            <a:ext cx="2879619" cy="490488"/>
          </a:xfrm>
          <a:prstGeom prst="rect">
            <a:avLst/>
          </a:prstGeom>
        </p:spPr>
        <p:txBody>
          <a:bodyPr vert="horz" lIns="91440" tIns="45720" rIns="91440" bIns="45720" rtlCol="0" anchor="b"/>
          <a:lstStyle>
            <a:lvl1pPr algn="r">
              <a:defRPr sz="1200"/>
            </a:lvl1pPr>
          </a:lstStyle>
          <a:p>
            <a:pPr rtl="0"/>
            <a:fld id="{1CEE9F90-8384-4195-B2BD-6B3AFBFD619E}" type="slidenum">
              <a:rPr lang="fi-FI" smtClean="0"/>
              <a:t>‹#›</a:t>
            </a:fld>
            <a:endParaRPr lang="fi-FI"/>
          </a:p>
        </p:txBody>
      </p:sp>
    </p:spTree>
    <p:extLst>
      <p:ext uri="{BB962C8B-B14F-4D97-AF65-F5344CB8AC3E}">
        <p14:creationId xmlns:p14="http://schemas.microsoft.com/office/powerpoint/2010/main" val="129405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rtl="0"/>
            <a:fld id="{1CEE9F90-8384-4195-B2BD-6B3AFBFD619E}" type="slidenum">
              <a:rPr lang="fi-FI" smtClean="0"/>
              <a:t>1</a:t>
            </a:fld>
            <a:endParaRPr lang="fi-FI"/>
          </a:p>
        </p:txBody>
      </p:sp>
    </p:spTree>
    <p:extLst>
      <p:ext uri="{BB962C8B-B14F-4D97-AF65-F5344CB8AC3E}">
        <p14:creationId xmlns:p14="http://schemas.microsoft.com/office/powerpoint/2010/main" val="74708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1CEE9F90-8384-4195-B2BD-6B3AFBFD619E}" type="slidenum">
              <a:rPr lang="fi-FI" smtClean="0"/>
              <a:t>10</a:t>
            </a:fld>
            <a:endParaRPr lang="fi-FI"/>
          </a:p>
        </p:txBody>
      </p:sp>
    </p:spTree>
    <p:extLst>
      <p:ext uri="{BB962C8B-B14F-4D97-AF65-F5344CB8AC3E}">
        <p14:creationId xmlns:p14="http://schemas.microsoft.com/office/powerpoint/2010/main" val="1242251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1CEE9F90-8384-4195-B2BD-6B3AFBFD619E}" type="slidenum">
              <a:rPr lang="fi-FI" smtClean="0"/>
              <a:t>11</a:t>
            </a:fld>
            <a:endParaRPr lang="fi-FI"/>
          </a:p>
        </p:txBody>
      </p:sp>
    </p:spTree>
    <p:extLst>
      <p:ext uri="{BB962C8B-B14F-4D97-AF65-F5344CB8AC3E}">
        <p14:creationId xmlns:p14="http://schemas.microsoft.com/office/powerpoint/2010/main" val="234877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1CEE9F90-8384-4195-B2BD-6B3AFBFD619E}" type="slidenum">
              <a:rPr lang="fi-FI" smtClean="0"/>
              <a:t>13</a:t>
            </a:fld>
            <a:endParaRPr lang="fi-FI"/>
          </a:p>
        </p:txBody>
      </p:sp>
    </p:spTree>
    <p:extLst>
      <p:ext uri="{BB962C8B-B14F-4D97-AF65-F5344CB8AC3E}">
        <p14:creationId xmlns:p14="http://schemas.microsoft.com/office/powerpoint/2010/main" val="28165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rtlCol="0" anchor="b"/>
          <a:lstStyle>
            <a:lvl1pPr algn="ctr">
              <a:defRPr sz="6000"/>
            </a:lvl1pPr>
          </a:lstStyle>
          <a:p>
            <a:pPr rtl="0"/>
            <a:r>
              <a:rPr lang="sv-FI"/>
              <a:t>Muokkaa perustyyl. napsautt.</a:t>
            </a:r>
          </a:p>
        </p:txBody>
      </p:sp>
      <p:sp>
        <p:nvSpPr>
          <p:cNvPr id="3" name="Alaotsikko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v-FI"/>
              <a:t>Muokkaa alaotsikon perustyyliä napsautt.</a:t>
            </a:r>
          </a:p>
        </p:txBody>
      </p:sp>
      <p:sp>
        <p:nvSpPr>
          <p:cNvPr id="6" name="Dian numeron paikkamerkki 5"/>
          <p:cNvSpPr>
            <a:spLocks noGrp="1"/>
          </p:cNvSpPr>
          <p:nvPr>
            <p:ph type="sldNum" sz="quarter" idx="12"/>
          </p:nvPr>
        </p:nvSpPr>
        <p:spPr/>
        <p:txBody>
          <a:bodyPr rtlCol="0"/>
          <a:lstStyle/>
          <a:p>
            <a:pPr rtl="0"/>
            <a:fld id="{57ECBEBD-5E38-455E-ADB4-DB20F67A80F0}" type="slidenum">
              <a:rPr lang="fi-FI" smtClean="0"/>
              <a:t>‹#›</a:t>
            </a:fld>
            <a:endParaRPr lang="fi-FI"/>
          </a:p>
        </p:txBody>
      </p:sp>
    </p:spTree>
    <p:extLst>
      <p:ext uri="{BB962C8B-B14F-4D97-AF65-F5344CB8AC3E}">
        <p14:creationId xmlns:p14="http://schemas.microsoft.com/office/powerpoint/2010/main" val="421041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Muokkaa perustyyl. napsautt.</a:t>
            </a:r>
          </a:p>
        </p:txBody>
      </p:sp>
      <p:sp>
        <p:nvSpPr>
          <p:cNvPr id="3" name="Sisällön paikkamerkki 2"/>
          <p:cNvSpPr>
            <a:spLocks noGrp="1"/>
          </p:cNvSpPr>
          <p:nvPr>
            <p:ph idx="1"/>
          </p:nvPr>
        </p:nvSpPr>
        <p:spPr/>
        <p:txBody>
          <a:bodyPr rtlCol="0"/>
          <a:lstStyle/>
          <a:p>
            <a:pPr lvl="0" rtl="0"/>
            <a:r>
              <a:rPr lang="sv-FI"/>
              <a:t>Muokkaa tekstin perustyylejä</a:t>
            </a:r>
          </a:p>
          <a:p>
            <a:pPr lvl="1" rtl="0"/>
            <a:r>
              <a:rPr lang="sv-FI"/>
              <a:t>toinen taso</a:t>
            </a:r>
          </a:p>
          <a:p>
            <a:pPr lvl="2" rtl="0"/>
            <a:r>
              <a:rPr lang="sv-FI"/>
              <a:t>kolmas taso</a:t>
            </a:r>
          </a:p>
          <a:p>
            <a:pPr lvl="3" rtl="0"/>
            <a:r>
              <a:rPr lang="sv-FI"/>
              <a:t>neljäs taso</a:t>
            </a:r>
          </a:p>
          <a:p>
            <a:pPr lvl="4" rtl="0"/>
            <a:r>
              <a:rPr lang="sv-FI"/>
              <a:t>viides taso</a:t>
            </a:r>
          </a:p>
        </p:txBody>
      </p:sp>
      <p:sp>
        <p:nvSpPr>
          <p:cNvPr id="6" name="Dian numeron paikkamerkki 5"/>
          <p:cNvSpPr>
            <a:spLocks noGrp="1"/>
          </p:cNvSpPr>
          <p:nvPr>
            <p:ph type="sldNum" sz="quarter" idx="12"/>
          </p:nvPr>
        </p:nvSpPr>
        <p:spPr/>
        <p:txBody>
          <a:bodyPr rtlCol="0"/>
          <a:lstStyle/>
          <a:p>
            <a:pPr rtl="0"/>
            <a:fld id="{57ECBEBD-5E38-455E-ADB4-DB20F67A80F0}" type="slidenum">
              <a:rPr lang="fi-FI" smtClean="0"/>
              <a:t>‹#›</a:t>
            </a:fld>
            <a:endParaRPr lang="fi-FI"/>
          </a:p>
        </p:txBody>
      </p:sp>
    </p:spTree>
    <p:extLst>
      <p:ext uri="{BB962C8B-B14F-4D97-AF65-F5344CB8AC3E}">
        <p14:creationId xmlns:p14="http://schemas.microsoft.com/office/powerpoint/2010/main" val="38113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rtlCol="0" anchor="b"/>
          <a:lstStyle>
            <a:lvl1pPr>
              <a:defRPr sz="6000"/>
            </a:lvl1pPr>
          </a:lstStyle>
          <a:p>
            <a:pPr rtl="0"/>
            <a:r>
              <a:rPr lang="sv-FI"/>
              <a:t>Muokkaa perustyyl. napsautt.</a:t>
            </a:r>
          </a:p>
        </p:txBody>
      </p:sp>
      <p:sp>
        <p:nvSpPr>
          <p:cNvPr id="3" name="Tekstin paikkamerkki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sv-FI"/>
              <a:t>Muokkaa tekstin perustyylejä</a:t>
            </a:r>
          </a:p>
        </p:txBody>
      </p:sp>
      <p:sp>
        <p:nvSpPr>
          <p:cNvPr id="6" name="Dian numeron paikkamerkki 5"/>
          <p:cNvSpPr>
            <a:spLocks noGrp="1"/>
          </p:cNvSpPr>
          <p:nvPr>
            <p:ph type="sldNum" sz="quarter" idx="12"/>
          </p:nvPr>
        </p:nvSpPr>
        <p:spPr/>
        <p:txBody>
          <a:bodyPr rtlCol="0"/>
          <a:lstStyle/>
          <a:p>
            <a:pPr rtl="0"/>
            <a:fld id="{57ECBEBD-5E38-455E-ADB4-DB20F67A80F0}" type="slidenum">
              <a:rPr lang="fi-FI" smtClean="0"/>
              <a:t>‹#›</a:t>
            </a:fld>
            <a:endParaRPr lang="fi-FI"/>
          </a:p>
        </p:txBody>
      </p:sp>
    </p:spTree>
    <p:extLst>
      <p:ext uri="{BB962C8B-B14F-4D97-AF65-F5344CB8AC3E}">
        <p14:creationId xmlns:p14="http://schemas.microsoft.com/office/powerpoint/2010/main" val="91573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Muokkaa perustyyl. napsautt.</a:t>
            </a:r>
          </a:p>
        </p:txBody>
      </p:sp>
      <p:sp>
        <p:nvSpPr>
          <p:cNvPr id="3" name="Sisällön paikkamerkki 2"/>
          <p:cNvSpPr>
            <a:spLocks noGrp="1"/>
          </p:cNvSpPr>
          <p:nvPr>
            <p:ph sz="half" idx="1"/>
          </p:nvPr>
        </p:nvSpPr>
        <p:spPr>
          <a:xfrm>
            <a:off x="838200" y="1825625"/>
            <a:ext cx="5181600" cy="4351338"/>
          </a:xfrm>
        </p:spPr>
        <p:txBody>
          <a:bodyPr rtlCol="0"/>
          <a:lstStyle/>
          <a:p>
            <a:pPr lvl="0" rtl="0"/>
            <a:r>
              <a:rPr lang="sv-FI"/>
              <a:t>Muokkaa tekstin perustyylejä</a:t>
            </a:r>
          </a:p>
          <a:p>
            <a:pPr lvl="1" rtl="0"/>
            <a:r>
              <a:rPr lang="sv-FI"/>
              <a:t>toinen taso</a:t>
            </a:r>
          </a:p>
          <a:p>
            <a:pPr lvl="2" rtl="0"/>
            <a:r>
              <a:rPr lang="sv-FI"/>
              <a:t>kolmas taso</a:t>
            </a:r>
          </a:p>
          <a:p>
            <a:pPr lvl="3" rtl="0"/>
            <a:r>
              <a:rPr lang="sv-FI"/>
              <a:t>neljäs taso</a:t>
            </a:r>
          </a:p>
          <a:p>
            <a:pPr lvl="4" rtl="0"/>
            <a:r>
              <a:rPr lang="sv-FI"/>
              <a:t>viides taso</a:t>
            </a:r>
          </a:p>
        </p:txBody>
      </p:sp>
      <p:sp>
        <p:nvSpPr>
          <p:cNvPr id="4" name="Sisällön paikkamerkki 3"/>
          <p:cNvSpPr>
            <a:spLocks noGrp="1"/>
          </p:cNvSpPr>
          <p:nvPr>
            <p:ph sz="half" idx="2"/>
          </p:nvPr>
        </p:nvSpPr>
        <p:spPr>
          <a:xfrm>
            <a:off x="6172200" y="1825625"/>
            <a:ext cx="5181600" cy="4351338"/>
          </a:xfrm>
        </p:spPr>
        <p:txBody>
          <a:bodyPr rtlCol="0"/>
          <a:lstStyle/>
          <a:p>
            <a:pPr lvl="0" rtl="0"/>
            <a:r>
              <a:rPr lang="sv-FI"/>
              <a:t>Muokkaa tekstin perustyylejä</a:t>
            </a:r>
          </a:p>
          <a:p>
            <a:pPr lvl="1" rtl="0"/>
            <a:r>
              <a:rPr lang="sv-FI"/>
              <a:t>toinen taso</a:t>
            </a:r>
          </a:p>
          <a:p>
            <a:pPr lvl="2" rtl="0"/>
            <a:r>
              <a:rPr lang="sv-FI"/>
              <a:t>kolmas taso</a:t>
            </a:r>
          </a:p>
          <a:p>
            <a:pPr lvl="3" rtl="0"/>
            <a:r>
              <a:rPr lang="sv-FI"/>
              <a:t>neljäs taso</a:t>
            </a:r>
          </a:p>
          <a:p>
            <a:pPr lvl="4" rtl="0"/>
            <a:r>
              <a:rPr lang="sv-FI"/>
              <a:t>viides taso</a:t>
            </a:r>
          </a:p>
        </p:txBody>
      </p:sp>
      <p:sp>
        <p:nvSpPr>
          <p:cNvPr id="5" name="Päivämäärän paikkamerkki 4"/>
          <p:cNvSpPr>
            <a:spLocks noGrp="1"/>
          </p:cNvSpPr>
          <p:nvPr>
            <p:ph type="dt" sz="half" idx="10"/>
          </p:nvPr>
        </p:nvSpPr>
        <p:spPr/>
        <p:txBody>
          <a:bodyPr rtlCol="0"/>
          <a:lstStyle/>
          <a:p>
            <a:pPr rtl="0"/>
            <a:r>
              <a:rPr lang="fi-FI"/>
              <a:t>4.8.2017</a:t>
            </a:r>
          </a:p>
        </p:txBody>
      </p:sp>
      <p:sp>
        <p:nvSpPr>
          <p:cNvPr id="6" name="Alatunnisteen paikkamerkki 5"/>
          <p:cNvSpPr>
            <a:spLocks noGrp="1"/>
          </p:cNvSpPr>
          <p:nvPr>
            <p:ph type="ftr" sz="quarter" idx="11"/>
          </p:nvPr>
        </p:nvSpPr>
        <p:spPr/>
        <p:txBody>
          <a:bodyPr rtlCol="0"/>
          <a:lstStyle/>
          <a:p>
            <a:pPr rtl="0"/>
            <a:endParaRPr lang="fi-FI"/>
          </a:p>
        </p:txBody>
      </p:sp>
      <p:sp>
        <p:nvSpPr>
          <p:cNvPr id="7" name="Dian numeron paikkamerkki 6"/>
          <p:cNvSpPr>
            <a:spLocks noGrp="1"/>
          </p:cNvSpPr>
          <p:nvPr>
            <p:ph type="sldNum" sz="quarter" idx="12"/>
          </p:nvPr>
        </p:nvSpPr>
        <p:spPr/>
        <p:txBody>
          <a:bodyPr rtlCol="0"/>
          <a:lstStyle/>
          <a:p>
            <a:pPr rtl="0"/>
            <a:fld id="{23783B6C-CF49-40A5-9FEF-927B0F2C25E4}" type="slidenum">
              <a:rPr lang="fi-FI" smtClean="0"/>
              <a:t>‹#›</a:t>
            </a:fld>
            <a:endParaRPr lang="fi-FI"/>
          </a:p>
        </p:txBody>
      </p:sp>
    </p:spTree>
    <p:extLst>
      <p:ext uri="{BB962C8B-B14F-4D97-AF65-F5344CB8AC3E}">
        <p14:creationId xmlns:p14="http://schemas.microsoft.com/office/powerpoint/2010/main" val="3511071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sv-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sv-FI"/>
              <a:t>Muokkaa tekstin perustyylejä</a:t>
            </a:r>
          </a:p>
          <a:p>
            <a:pPr lvl="1" rtl="0"/>
            <a:r>
              <a:rPr lang="sv-FI"/>
              <a:t>toinen taso</a:t>
            </a:r>
          </a:p>
          <a:p>
            <a:pPr lvl="2" rtl="0"/>
            <a:r>
              <a:rPr lang="sv-FI"/>
              <a:t>kolmas taso</a:t>
            </a:r>
          </a:p>
          <a:p>
            <a:pPr lvl="3" rtl="0"/>
            <a:r>
              <a:rPr lang="sv-FI"/>
              <a:t>neljäs taso</a:t>
            </a:r>
          </a:p>
          <a:p>
            <a:pPr lvl="4" rtl="0"/>
            <a:r>
              <a:rPr lang="sv-FI"/>
              <a:t>viides taso</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57ECBEBD-5E38-455E-ADB4-DB20F67A80F0}" type="slidenum">
              <a:rPr lang="fi-FI" smtClean="0"/>
              <a:t>‹#›</a:t>
            </a:fld>
            <a:endParaRPr lang="fi-FI"/>
          </a:p>
        </p:txBody>
      </p:sp>
      <p:sp>
        <p:nvSpPr>
          <p:cNvPr id="7" name="Rectangle 2"/>
          <p:cNvSpPr>
            <a:spLocks noChangeArrowheads="1"/>
          </p:cNvSpPr>
          <p:nvPr userDrawn="1"/>
        </p:nvSpPr>
        <p:spPr bwMode="auto">
          <a:xfrm>
            <a:off x="141732" y="6503214"/>
            <a:ext cx="337870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lang="sv-FI" sz="1000" b="1" i="0" u="none" strike="noStrike" cap="none" normalizeH="0">
                <a:ln>
                  <a:noFill/>
                </a:ln>
                <a:solidFill>
                  <a:srgbClr val="830051"/>
                </a:solidFill>
                <a:effectLst/>
                <a:latin typeface="Arial" panose="020B0604020202020204" pitchFamily="34" charset="0"/>
                <a:ea typeface="Times New Roman" panose="02020603050405020304" pitchFamily="18" charset="0"/>
                <a:cs typeface="Arial" panose="020B0604020202020204" pitchFamily="34" charset="0"/>
              </a:rPr>
              <a:t>Ammattiosaamisen kehittämisyhdistys AMKE ry</a:t>
            </a:r>
            <a:endParaRPr kumimoji="0" lang="fi-FI" altLang="fi-FI" sz="9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8" name="AutoShape 21"/>
          <p:cNvCxnSpPr>
            <a:cxnSpLocks noChangeShapeType="1"/>
          </p:cNvCxnSpPr>
          <p:nvPr userDrawn="1"/>
        </p:nvCxnSpPr>
        <p:spPr bwMode="auto">
          <a:xfrm>
            <a:off x="358267" y="13359130"/>
            <a:ext cx="2449070" cy="0"/>
          </a:xfrm>
          <a:prstGeom prst="straightConnector1">
            <a:avLst/>
          </a:prstGeom>
          <a:noFill/>
          <a:ln w="9525">
            <a:solidFill>
              <a:srgbClr val="D8D8D8"/>
            </a:solidFill>
            <a:round/>
            <a:headEnd/>
            <a:tailEnd/>
          </a:ln>
          <a:extLst>
            <a:ext uri="{909E8E84-426E-40DD-AFC4-6F175D3DCCD1}">
              <a14:hiddenFill xmlns:a14="http://schemas.microsoft.com/office/drawing/2010/main">
                <a:noFill/>
              </a14:hiddenFill>
            </a:ext>
          </a:extLst>
        </p:spPr>
      </p:cxnSp>
      <p:sp>
        <p:nvSpPr>
          <p:cNvPr id="9" name="Rectangle 3"/>
          <p:cNvSpPr>
            <a:spLocks noChangeArrowheads="1"/>
          </p:cNvSpPr>
          <p:nvPr userDrawn="1"/>
        </p:nvSpPr>
        <p:spPr bwMode="auto">
          <a:xfrm>
            <a:off x="3334512" y="6519227"/>
            <a:ext cx="49590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sv-FI" sz="1000" b="1" i="0" u="none" strike="noStrike" cap="none" normalizeH="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Petri Lempinen              @LempinenPetri @amketoimisto #ammatillinenkoulutus </a:t>
            </a: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pic>
        <p:nvPicPr>
          <p:cNvPr id="11" name="Kuva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190603" y="0"/>
            <a:ext cx="1905770" cy="1019587"/>
          </a:xfrm>
          <a:prstGeom prst="rect">
            <a:avLst/>
          </a:prstGeom>
        </p:spPr>
      </p:pic>
      <p:pic>
        <p:nvPicPr>
          <p:cNvPr id="4" name="Kuva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257434" y="6503214"/>
            <a:ext cx="360048" cy="247233"/>
          </a:xfrm>
          <a:prstGeom prst="rect">
            <a:avLst/>
          </a:prstGeom>
        </p:spPr>
      </p:pic>
    </p:spTree>
    <p:extLst>
      <p:ext uri="{BB962C8B-B14F-4D97-AF65-F5344CB8AC3E}">
        <p14:creationId xmlns:p14="http://schemas.microsoft.com/office/powerpoint/2010/main" val="395400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97147" y="1122363"/>
            <a:ext cx="10463842" cy="2387600"/>
          </a:xfrm>
        </p:spPr>
        <p:txBody>
          <a:bodyPr rtlCol="0">
            <a:normAutofit/>
          </a:bodyPr>
          <a:lstStyle/>
          <a:p>
            <a:pPr rtl="0"/>
            <a:r>
              <a:rPr lang="sv-FI" sz="5400" dirty="0"/>
              <a:t>Yrkesutbildningsreformen </a:t>
            </a:r>
          </a:p>
        </p:txBody>
      </p:sp>
      <p:sp>
        <p:nvSpPr>
          <p:cNvPr id="3" name="Alaotsikko 2"/>
          <p:cNvSpPr>
            <a:spLocks noGrp="1"/>
          </p:cNvSpPr>
          <p:nvPr>
            <p:ph type="subTitle" idx="1"/>
          </p:nvPr>
        </p:nvSpPr>
        <p:spPr/>
        <p:txBody>
          <a:bodyPr rtlCol="0"/>
          <a:lstStyle/>
          <a:p>
            <a:pPr rtl="0"/>
            <a:r>
              <a:rPr lang="sv-FI"/>
              <a:t>Lagen om yrkesutbildning antogs av riksdagen den 30 juni 2017</a:t>
            </a:r>
          </a:p>
        </p:txBody>
      </p:sp>
    </p:spTree>
    <p:extLst>
      <p:ext uri="{BB962C8B-B14F-4D97-AF65-F5344CB8AC3E}">
        <p14:creationId xmlns:p14="http://schemas.microsoft.com/office/powerpoint/2010/main" val="423266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Antagning av studerande 1(2)</a:t>
            </a:r>
          </a:p>
        </p:txBody>
      </p:sp>
      <p:sp>
        <p:nvSpPr>
          <p:cNvPr id="3" name="Sisällön paikkamerkki 2"/>
          <p:cNvSpPr>
            <a:spLocks noGrp="1"/>
          </p:cNvSpPr>
          <p:nvPr>
            <p:ph idx="1"/>
          </p:nvPr>
        </p:nvSpPr>
        <p:spPr>
          <a:xfrm>
            <a:off x="838200" y="1690688"/>
            <a:ext cx="10515600" cy="4351338"/>
          </a:xfrm>
        </p:spPr>
        <p:txBody>
          <a:bodyPr rtlCol="0">
            <a:noAutofit/>
          </a:bodyPr>
          <a:lstStyle/>
          <a:p>
            <a:pPr rtl="0"/>
            <a:r>
              <a:rPr lang="sv-FI"/>
              <a:t>Kontinuerlig ansökan den främsta rutten till examensutbildning</a:t>
            </a:r>
          </a:p>
          <a:p>
            <a:pPr lvl="1" rtl="0"/>
            <a:r>
              <a:rPr lang="sv-FI" sz="2800"/>
              <a:t>ansökan genom att direkt kontakta utbildningsanordnaren eller genom att lämna in en ansökan i enlighet med ansökningstider och -förfaranden</a:t>
            </a:r>
          </a:p>
          <a:p>
            <a:pPr lvl="1" rtl="0"/>
            <a:r>
              <a:rPr lang="sv-FI" sz="2800"/>
              <a:t>utbildningsanordnaren fattar beslut om urvalsgrunderna samt om inträdes- och lämplighetsprov, som är avgiftsfria för sökanden</a:t>
            </a:r>
          </a:p>
          <a:p>
            <a:pPr rtl="0"/>
            <a:r>
              <a:rPr lang="sv-FI"/>
              <a:t>Gemensam ansökan till grundläggande yrkesutbildning under våren</a:t>
            </a:r>
          </a:p>
          <a:p>
            <a:pPr lvl="1" rtl="0"/>
            <a:r>
              <a:rPr lang="sv-FI" sz="2800"/>
              <a:t>för personer som avslutar grundläggande utbildning och andra som saknar yrkesexamen</a:t>
            </a:r>
          </a:p>
          <a:p>
            <a:pPr lvl="1" rtl="0"/>
            <a:r>
              <a:rPr lang="sv-FI" sz="2800"/>
              <a:t>UKM:s förordning om urvalsgrunder</a:t>
            </a:r>
          </a:p>
          <a:p>
            <a:pPr rtl="0"/>
            <a:endParaRPr lang="fi-FI" dirty="0"/>
          </a:p>
          <a:p>
            <a:pPr rtl="0"/>
            <a:endParaRPr lang="fi-FI" dirty="0"/>
          </a:p>
          <a:p>
            <a:pPr lvl="1" rtl="0"/>
            <a:endParaRPr lang="fi-FI" sz="2800" dirty="0"/>
          </a:p>
          <a:p>
            <a:pPr marL="0" indent="0" rtl="0">
              <a:buNone/>
            </a:pPr>
            <a:endParaRPr lang="fi-FI" dirty="0"/>
          </a:p>
          <a:p>
            <a:pPr rtl="0"/>
            <a:endParaRPr lang="fi-FI" dirty="0"/>
          </a:p>
          <a:p>
            <a:pPr rtl="0"/>
            <a:endParaRPr lang="fi-FI" dirty="0"/>
          </a:p>
        </p:txBody>
      </p:sp>
    </p:spTree>
    <p:extLst>
      <p:ext uri="{BB962C8B-B14F-4D97-AF65-F5344CB8AC3E}">
        <p14:creationId xmlns:p14="http://schemas.microsoft.com/office/powerpoint/2010/main" val="59250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Antagning av studerande 2(2)</a:t>
            </a:r>
          </a:p>
        </p:txBody>
      </p:sp>
      <p:sp>
        <p:nvSpPr>
          <p:cNvPr id="3" name="Sisällön paikkamerkki 2"/>
          <p:cNvSpPr>
            <a:spLocks noGrp="1"/>
          </p:cNvSpPr>
          <p:nvPr>
            <p:ph idx="1"/>
          </p:nvPr>
        </p:nvSpPr>
        <p:spPr>
          <a:xfrm>
            <a:off x="838200" y="1690688"/>
            <a:ext cx="10515600" cy="4351338"/>
          </a:xfrm>
        </p:spPr>
        <p:txBody>
          <a:bodyPr rtlCol="0">
            <a:noAutofit/>
          </a:bodyPr>
          <a:lstStyle/>
          <a:p>
            <a:pPr rtl="0"/>
            <a:r>
              <a:rPr lang="sv-FI"/>
              <a:t>Ansökan till förberedande utbildning efter den grundläggande utbildningen</a:t>
            </a:r>
          </a:p>
          <a:p>
            <a:pPr lvl="1" rtl="0"/>
            <a:r>
              <a:rPr lang="sv-FI" sz="2800"/>
              <a:t>bl.a. VALMA och TELMA</a:t>
            </a:r>
          </a:p>
          <a:p>
            <a:pPr lvl="1" rtl="0"/>
            <a:r>
              <a:rPr lang="sv-FI" sz="2800"/>
              <a:t>inga gemensamma urvalsgrunder har fastställts</a:t>
            </a:r>
            <a:endParaRPr lang="fi-FI" sz="1600" dirty="0"/>
          </a:p>
          <a:p>
            <a:pPr rtl="0"/>
            <a:r>
              <a:rPr lang="sv-FI"/>
              <a:t>De som blir utan studieplats efter att den gemensamma ansökan avslutats hänvisas till att söka via kontinuerlig ansökan</a:t>
            </a:r>
          </a:p>
          <a:p>
            <a:pPr rtl="0"/>
            <a:r>
              <a:rPr lang="sv-FI"/>
              <a:t>Valet av studerande för arbetsmarknadsutbildning görs av arbets- och näringsbyrån i samarbete med utbildningsanordnaren</a:t>
            </a:r>
          </a:p>
          <a:p>
            <a:pPr lvl="0" rtl="0"/>
            <a:r>
              <a:rPr lang="sv-FI">
                <a:solidFill>
                  <a:srgbClr val="830051"/>
                </a:solidFill>
              </a:rPr>
              <a:t>Valet av studerande för personalutbildning görs av arbetsgivaren i samarbete med utbildningsanordnaren</a:t>
            </a:r>
          </a:p>
          <a:p>
            <a:pPr rtl="0"/>
            <a:endParaRPr lang="fi-FI" dirty="0"/>
          </a:p>
          <a:p>
            <a:pPr rtl="0"/>
            <a:endParaRPr lang="fi-FI" sz="1600" dirty="0"/>
          </a:p>
          <a:p>
            <a:pPr lvl="1" rtl="0"/>
            <a:endParaRPr lang="fi-FI" sz="1600" dirty="0"/>
          </a:p>
          <a:p>
            <a:pPr marL="0" indent="0" rtl="0">
              <a:buNone/>
            </a:pPr>
            <a:endParaRPr lang="fi-FI" sz="1600" dirty="0"/>
          </a:p>
          <a:p>
            <a:pPr rtl="0"/>
            <a:endParaRPr lang="fi-FI" sz="1600" dirty="0"/>
          </a:p>
          <a:p>
            <a:pPr rtl="0"/>
            <a:endParaRPr lang="fi-FI" sz="1600" dirty="0"/>
          </a:p>
        </p:txBody>
      </p:sp>
    </p:spTree>
    <p:extLst>
      <p:ext uri="{BB962C8B-B14F-4D97-AF65-F5344CB8AC3E}">
        <p14:creationId xmlns:p14="http://schemas.microsoft.com/office/powerpoint/2010/main" val="1248381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0"/>
            <a:ext cx="10515600" cy="1325563"/>
          </a:xfrm>
        </p:spPr>
        <p:txBody>
          <a:bodyPr rtlCol="0">
            <a:normAutofit/>
          </a:bodyPr>
          <a:lstStyle/>
          <a:p>
            <a:pPr rtl="0"/>
            <a:r>
              <a:rPr lang="sv-FI" sz="3600" dirty="0"/>
              <a:t>Personlig plan för utveckling av kunnande</a:t>
            </a:r>
          </a:p>
        </p:txBody>
      </p:sp>
      <p:sp>
        <p:nvSpPr>
          <p:cNvPr id="3" name="Sisällön paikkamerkki 2"/>
          <p:cNvSpPr>
            <a:spLocks noGrp="1"/>
          </p:cNvSpPr>
          <p:nvPr>
            <p:ph idx="1"/>
          </p:nvPr>
        </p:nvSpPr>
        <p:spPr>
          <a:xfrm>
            <a:off x="838200" y="1088051"/>
            <a:ext cx="11023600" cy="5251010"/>
          </a:xfrm>
        </p:spPr>
        <p:txBody>
          <a:bodyPr rtlCol="0">
            <a:normAutofit fontScale="25000" lnSpcReduction="20000"/>
          </a:bodyPr>
          <a:lstStyle/>
          <a:p>
            <a:pPr rtl="0">
              <a:lnSpc>
                <a:spcPct val="120000"/>
              </a:lnSpc>
            </a:pPr>
            <a:r>
              <a:rPr lang="sv-FI" sz="8400" dirty="0"/>
              <a:t>En personlig plan för utveckling av kunnande utarbetas för varje studerande då avläggandet av examen inleds eller utbildningen påbörjas, då det gäller läroavtalsutbildning till viss del innan utbildningen inleds</a:t>
            </a:r>
          </a:p>
          <a:p>
            <a:pPr rtl="0">
              <a:lnSpc>
                <a:spcPct val="120000"/>
              </a:lnSpc>
            </a:pPr>
            <a:r>
              <a:rPr lang="sv-FI" sz="8400" dirty="0"/>
              <a:t>Utbildningsanordnaren är skyldig att erkänna tidigare kunnande</a:t>
            </a:r>
          </a:p>
          <a:p>
            <a:pPr rtl="0">
              <a:lnSpc>
                <a:spcPct val="120000"/>
              </a:lnSpc>
            </a:pPr>
            <a:r>
              <a:rPr lang="sv-FI" sz="8400" dirty="0"/>
              <a:t>Planen utarbetas och uppdateras regelbundet av utbildningsanordnaren och studeranden tillsammans </a:t>
            </a:r>
          </a:p>
          <a:p>
            <a:pPr rtl="0">
              <a:lnSpc>
                <a:spcPct val="120000"/>
              </a:lnSpc>
            </a:pPr>
            <a:r>
              <a:rPr lang="sv-FI" sz="8400" dirty="0"/>
              <a:t>Vårdnadshavaren för en minderårig studerande har möjlighet att delta i utarbetandet och uppdateringen av planen</a:t>
            </a:r>
          </a:p>
          <a:p>
            <a:pPr rtl="0">
              <a:lnSpc>
                <a:spcPct val="120000"/>
              </a:lnSpc>
            </a:pPr>
            <a:r>
              <a:rPr lang="sv-FI" sz="8400" dirty="0"/>
              <a:t>Arbetsgivaren eller en representant för arbetsgivaren deltar i processen, då kunnandet införskaffas och påvisas på arbetsplatsen</a:t>
            </a:r>
          </a:p>
          <a:p>
            <a:pPr rtl="0">
              <a:lnSpc>
                <a:spcPct val="120000"/>
              </a:lnSpc>
            </a:pPr>
            <a:r>
              <a:rPr lang="sv-FI" sz="8400" dirty="0"/>
              <a:t>I planen antecknas</a:t>
            </a:r>
          </a:p>
          <a:p>
            <a:pPr lvl="1" rtl="0">
              <a:lnSpc>
                <a:spcPct val="120000"/>
              </a:lnSpc>
              <a:spcBef>
                <a:spcPts val="0"/>
              </a:spcBef>
            </a:pPr>
            <a:r>
              <a:rPr lang="sv-FI" sz="7200" dirty="0"/>
              <a:t>tidigare införskaffat och påvisat kunnande</a:t>
            </a:r>
          </a:p>
          <a:p>
            <a:pPr lvl="1" rtl="0">
              <a:lnSpc>
                <a:spcPct val="120000"/>
              </a:lnSpc>
              <a:spcBef>
                <a:spcPts val="0"/>
              </a:spcBef>
            </a:pPr>
            <a:r>
              <a:rPr lang="sv-FI" sz="7200" dirty="0"/>
              <a:t>införskaffande av nödvändig yrkesskicklighet och kunnande</a:t>
            </a:r>
          </a:p>
          <a:p>
            <a:pPr lvl="1" rtl="0">
              <a:lnSpc>
                <a:spcPct val="120000"/>
              </a:lnSpc>
              <a:spcBef>
                <a:spcPts val="0"/>
              </a:spcBef>
            </a:pPr>
            <a:r>
              <a:rPr lang="sv-FI" sz="7200" dirty="0"/>
              <a:t>påvisande av kunnande</a:t>
            </a:r>
          </a:p>
          <a:p>
            <a:pPr lvl="1" rtl="0">
              <a:lnSpc>
                <a:spcPct val="120000"/>
              </a:lnSpc>
              <a:spcBef>
                <a:spcPts val="0"/>
              </a:spcBef>
            </a:pPr>
            <a:r>
              <a:rPr lang="sv-FI" sz="7200" dirty="0"/>
              <a:t>styr- och stödåtgärder</a:t>
            </a:r>
          </a:p>
          <a:p>
            <a:pPr lvl="1" rtl="0"/>
            <a:endParaRPr lang="fi-FI" dirty="0"/>
          </a:p>
          <a:p>
            <a:pPr rtl="0"/>
            <a:endParaRPr lang="fi-FI" dirty="0"/>
          </a:p>
        </p:txBody>
      </p:sp>
    </p:spTree>
    <p:extLst>
      <p:ext uri="{BB962C8B-B14F-4D97-AF65-F5344CB8AC3E}">
        <p14:creationId xmlns:p14="http://schemas.microsoft.com/office/powerpoint/2010/main" val="398947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Erkännande av kunnande</a:t>
            </a:r>
            <a:br>
              <a:rPr lang="fi-FI" dirty="0"/>
            </a:br>
            <a:endParaRPr lang="fi-FI" sz="2500" dirty="0"/>
          </a:p>
        </p:txBody>
      </p:sp>
      <p:sp>
        <p:nvSpPr>
          <p:cNvPr id="3" name="Sisällön paikkamerkki 2"/>
          <p:cNvSpPr>
            <a:spLocks noGrp="1"/>
          </p:cNvSpPr>
          <p:nvPr>
            <p:ph idx="1"/>
          </p:nvPr>
        </p:nvSpPr>
        <p:spPr>
          <a:noFill/>
          <a:ln>
            <a:noFill/>
          </a:ln>
        </p:spPr>
        <p:txBody>
          <a:bodyPr rtlCol="0">
            <a:normAutofit lnSpcReduction="10000"/>
          </a:bodyPr>
          <a:lstStyle/>
          <a:p>
            <a:pPr rtl="0"/>
            <a:r>
              <a:rPr lang="sv-FI" dirty="0"/>
              <a:t>Utbildningsanordnaren är skyldig att erkänna studerandens tidigare införskaffade kunnande, som motsvarar kraven på yrkesskicklighet eller kunnande enligt grunderna för examen eller utbildningen</a:t>
            </a:r>
          </a:p>
          <a:p>
            <a:pPr lvl="1" rtl="0"/>
            <a:r>
              <a:rPr lang="sv-FI" dirty="0"/>
              <a:t>utgående från dokument och andra utredningar som visas upp av studeranden</a:t>
            </a:r>
          </a:p>
          <a:p>
            <a:pPr lvl="1" rtl="0"/>
            <a:r>
              <a:rPr lang="sv-FI" dirty="0"/>
              <a:t>Om den tidigare yrkeskompetensen bedöms utan påvisande av kunnandet i praktiken, ska bedömningen utföras av två lärare eller andra representanter för utbildningsanordnaren</a:t>
            </a:r>
          </a:p>
          <a:p>
            <a:pPr rtl="0"/>
            <a:r>
              <a:rPr lang="sv-FI" dirty="0"/>
              <a:t>Erkännande av kunnande som förvärvats vid formell utbildning eller i övrigt regleras med en förordning</a:t>
            </a:r>
          </a:p>
          <a:p>
            <a:pPr rtl="0"/>
            <a:r>
              <a:rPr lang="sv-FI" dirty="0"/>
              <a:t>För erkänt kunnande erhålls ingen basfinansiering</a:t>
            </a:r>
          </a:p>
        </p:txBody>
      </p:sp>
    </p:spTree>
    <p:extLst>
      <p:ext uri="{BB962C8B-B14F-4D97-AF65-F5344CB8AC3E}">
        <p14:creationId xmlns:p14="http://schemas.microsoft.com/office/powerpoint/2010/main" val="398392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75002"/>
            <a:ext cx="10515600" cy="1325563"/>
          </a:xfrm>
        </p:spPr>
        <p:txBody>
          <a:bodyPr rtlCol="0"/>
          <a:lstStyle/>
          <a:p>
            <a:pPr rtl="0"/>
            <a:r>
              <a:rPr lang="sv-FI" dirty="0"/>
              <a:t>Studeranden har rätt</a:t>
            </a:r>
            <a:endParaRPr lang="fi-FI" dirty="0">
              <a:solidFill>
                <a:srgbClr val="00B0F0"/>
              </a:solidFill>
            </a:endParaRPr>
          </a:p>
        </p:txBody>
      </p:sp>
      <p:sp>
        <p:nvSpPr>
          <p:cNvPr id="3" name="Sisällön paikkamerkki 2"/>
          <p:cNvSpPr>
            <a:spLocks noGrp="1"/>
          </p:cNvSpPr>
          <p:nvPr>
            <p:ph idx="1"/>
          </p:nvPr>
        </p:nvSpPr>
        <p:spPr>
          <a:xfrm>
            <a:off x="838200" y="1131683"/>
            <a:ext cx="10949412" cy="4979406"/>
          </a:xfrm>
        </p:spPr>
        <p:txBody>
          <a:bodyPr rtlCol="0">
            <a:normAutofit fontScale="92500" lnSpcReduction="20000"/>
          </a:bodyPr>
          <a:lstStyle/>
          <a:p>
            <a:pPr marL="0" indent="0" rtl="0">
              <a:lnSpc>
                <a:spcPct val="100000"/>
              </a:lnSpc>
              <a:buNone/>
            </a:pPr>
            <a:r>
              <a:rPr lang="sv-FI" sz="2600" dirty="0"/>
              <a:t>Att få</a:t>
            </a:r>
          </a:p>
          <a:p>
            <a:pPr rtl="0">
              <a:lnSpc>
                <a:spcPct val="100000"/>
              </a:lnSpc>
            </a:pPr>
            <a:r>
              <a:rPr lang="sv-FI" sz="2600" dirty="0"/>
              <a:t>undervisning och handledning i olika inlärningsmiljöer, vilket möjliggör uppnående av kraven på yrkesskicklighet och kunnande enligt grunderna för examen eller utbildningen samt stöder studerandenas utveckling till goda, balanserade och bildade människor och samhällsmedborgare </a:t>
            </a:r>
          </a:p>
          <a:p>
            <a:pPr rtl="0">
              <a:lnSpc>
                <a:spcPct val="100000"/>
              </a:lnSpc>
            </a:pPr>
            <a:r>
              <a:rPr lang="sv-FI" sz="2600" dirty="0"/>
              <a:t>personlig och övrig nödvändig studiehandledning </a:t>
            </a:r>
          </a:p>
          <a:p>
            <a:pPr rtl="0">
              <a:lnSpc>
                <a:spcPct val="100000"/>
              </a:lnSpc>
            </a:pPr>
            <a:r>
              <a:rPr lang="sv-FI" sz="2600" dirty="0"/>
              <a:t>respons på utvecklingen av kunnandet under tiden för avläggande av examen och utbildningen</a:t>
            </a:r>
          </a:p>
          <a:p>
            <a:pPr rtl="0">
              <a:lnSpc>
                <a:spcPct val="100000"/>
              </a:lnSpc>
            </a:pPr>
            <a:r>
              <a:rPr lang="sv-FI" sz="2600" dirty="0"/>
              <a:t>information om tillämpningen av bedömningsgrunderna på bedömningen av det egna kunnandet och att begära en granskning av bedömningen samt korrigering</a:t>
            </a:r>
          </a:p>
          <a:p>
            <a:pPr rtl="0">
              <a:lnSpc>
                <a:spcPct val="100000"/>
              </a:lnSpc>
            </a:pPr>
            <a:r>
              <a:rPr lang="sv-FI" sz="2600" dirty="0"/>
              <a:t>på begäran ett intyg över deltagande i examensutbildning eller förberedande utbildning; samt</a:t>
            </a:r>
          </a:p>
          <a:p>
            <a:pPr rtl="0">
              <a:lnSpc>
                <a:spcPct val="100000"/>
              </a:lnSpc>
            </a:pPr>
            <a:r>
              <a:rPr lang="sv-FI" sz="2600" dirty="0"/>
              <a:t>göra om en praktisk förevisning eller bedömning av övrigt kunnande eller att höja ett godkänt vitsord</a:t>
            </a:r>
          </a:p>
          <a:p>
            <a:pPr rtl="0"/>
            <a:endParaRPr lang="fi-FI" sz="2050" dirty="0"/>
          </a:p>
        </p:txBody>
      </p:sp>
    </p:spTree>
    <p:extLst>
      <p:ext uri="{BB962C8B-B14F-4D97-AF65-F5344CB8AC3E}">
        <p14:creationId xmlns:p14="http://schemas.microsoft.com/office/powerpoint/2010/main" val="156192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636729"/>
            <a:ext cx="10515600" cy="1325563"/>
          </a:xfrm>
        </p:spPr>
        <p:txBody>
          <a:bodyPr rtlCol="0">
            <a:normAutofit fontScale="90000"/>
          </a:bodyPr>
          <a:lstStyle/>
          <a:p>
            <a:pPr lvl="0" rtl="0">
              <a:spcBef>
                <a:spcPts val="1000"/>
              </a:spcBef>
            </a:pPr>
            <a:r>
              <a:rPr lang="sv-FI" dirty="0"/>
              <a:t>Kunnandet bedöms med en praktisk </a:t>
            </a:r>
            <a:br>
              <a:rPr lang="sv-FI" dirty="0"/>
            </a:br>
            <a:r>
              <a:rPr lang="sv-FI" dirty="0"/>
              <a:t>förevisning</a:t>
            </a:r>
            <a:br>
              <a:rPr lang="fi-FI" dirty="0"/>
            </a:br>
            <a:br>
              <a:rPr lang="fi-FI" sz="2800" dirty="0">
                <a:solidFill>
                  <a:srgbClr val="830051"/>
                </a:solidFill>
                <a:ea typeface="+mn-ea"/>
                <a:cs typeface="+mn-cs"/>
              </a:rPr>
            </a:br>
            <a:endParaRPr lang="fi-FI" dirty="0"/>
          </a:p>
        </p:txBody>
      </p:sp>
      <p:sp>
        <p:nvSpPr>
          <p:cNvPr id="3" name="Sisällön paikkamerkki 2"/>
          <p:cNvSpPr>
            <a:spLocks noGrp="1"/>
          </p:cNvSpPr>
          <p:nvPr>
            <p:ph idx="1"/>
          </p:nvPr>
        </p:nvSpPr>
        <p:spPr>
          <a:xfrm>
            <a:off x="838200" y="1590261"/>
            <a:ext cx="10515600" cy="4586702"/>
          </a:xfrm>
        </p:spPr>
        <p:txBody>
          <a:bodyPr rtlCol="0">
            <a:normAutofit fontScale="92500" lnSpcReduction="10000"/>
          </a:bodyPr>
          <a:lstStyle/>
          <a:p>
            <a:pPr rtl="0"/>
            <a:r>
              <a:rPr lang="sv-FI" dirty="0"/>
              <a:t>Vid bedömningstillfället </a:t>
            </a:r>
            <a:r>
              <a:rPr lang="sv-FI" dirty="0">
                <a:solidFill>
                  <a:srgbClr val="830051"/>
                </a:solidFill>
              </a:rPr>
              <a:t>påvisas</a:t>
            </a:r>
            <a:r>
              <a:rPr lang="sv-FI" dirty="0"/>
              <a:t> yrkesskickligheten och kunnandet som fastställs i grunderna för examen i praktiska arbetsuppgifter i verkliga arbetssituationer</a:t>
            </a:r>
          </a:p>
          <a:p>
            <a:pPr rtl="0"/>
            <a:r>
              <a:rPr lang="sv-FI" dirty="0"/>
              <a:t>på arbetsplatsen eller med motiverad anledning i en annan miljö</a:t>
            </a:r>
          </a:p>
          <a:p>
            <a:pPr rtl="0"/>
            <a:r>
              <a:rPr lang="sv-FI" dirty="0"/>
              <a:t>Planeras partiellt för examen</a:t>
            </a:r>
          </a:p>
          <a:p>
            <a:pPr rtl="0"/>
            <a:r>
              <a:rPr lang="sv-FI" dirty="0"/>
              <a:t>Utbildningsanordnaren ansvarar för planeringen av bedömningstillfället i samarbete med studeranden och en representant för arbetsplatsen där bedömningen äger rum</a:t>
            </a:r>
          </a:p>
          <a:p>
            <a:pPr rtl="0"/>
            <a:r>
              <a:rPr lang="sv-FI" dirty="0"/>
              <a:t>Utvecklingsanordnaren är skyldig att erbjuda möjlighet att avlägga examen eller delar av examen utan deltagande i examensutbildning samt i samarbete med aktörer som erbjuder utvecklingstjänster på företagsekonomiska grunder</a:t>
            </a:r>
          </a:p>
          <a:p>
            <a:pPr rtl="0"/>
            <a:endParaRPr lang="fi-FI" dirty="0"/>
          </a:p>
        </p:txBody>
      </p:sp>
    </p:spTree>
    <p:extLst>
      <p:ext uri="{BB962C8B-B14F-4D97-AF65-F5344CB8AC3E}">
        <p14:creationId xmlns:p14="http://schemas.microsoft.com/office/powerpoint/2010/main" val="148195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noAutofit/>
          </a:bodyPr>
          <a:lstStyle/>
          <a:p>
            <a:pPr lvl="0" rtl="0">
              <a:spcBef>
                <a:spcPts val="1000"/>
              </a:spcBef>
            </a:pPr>
            <a:r>
              <a:rPr lang="sv-FI" sz="4000">
                <a:solidFill>
                  <a:srgbClr val="830051"/>
                </a:solidFill>
                <a:ea typeface="+mn-ea"/>
                <a:cs typeface="+mn-cs"/>
              </a:rPr>
              <a:t>Bedömarna fattar beslut om bedömningen</a:t>
            </a:r>
            <a:br>
              <a:rPr lang="fi-FI" sz="4000" dirty="0">
                <a:solidFill>
                  <a:srgbClr val="830051"/>
                </a:solidFill>
                <a:ea typeface="+mn-ea"/>
                <a:cs typeface="+mn-cs"/>
              </a:rPr>
            </a:br>
            <a:endParaRPr lang="fi-FI" sz="4000" dirty="0"/>
          </a:p>
        </p:txBody>
      </p:sp>
      <p:sp>
        <p:nvSpPr>
          <p:cNvPr id="3" name="Sisällön paikkamerkki 2"/>
          <p:cNvSpPr>
            <a:spLocks noGrp="1"/>
          </p:cNvSpPr>
          <p:nvPr>
            <p:ph idx="1"/>
          </p:nvPr>
        </p:nvSpPr>
        <p:spPr>
          <a:xfrm>
            <a:off x="838199" y="1104524"/>
            <a:ext cx="10695915" cy="5102312"/>
          </a:xfrm>
        </p:spPr>
        <p:txBody>
          <a:bodyPr rtlCol="0">
            <a:normAutofit fontScale="92500" lnSpcReduction="10000"/>
          </a:bodyPr>
          <a:lstStyle/>
          <a:p>
            <a:pPr rtl="0">
              <a:lnSpc>
                <a:spcPct val="110000"/>
              </a:lnSpc>
            </a:pPr>
            <a:r>
              <a:rPr lang="sv-FI" sz="2600" dirty="0"/>
              <a:t>Utbildningsanordnaren utser två bedömare</a:t>
            </a:r>
          </a:p>
          <a:p>
            <a:pPr lvl="1" rtl="0">
              <a:lnSpc>
                <a:spcPct val="110000"/>
              </a:lnSpc>
            </a:pPr>
            <a:r>
              <a:rPr lang="sv-FI" sz="2200" dirty="0"/>
              <a:t>En pedagogiskt kompetent eller kvalificerad lärare eller av särskilda skäl en annan representant för utbildningsanordnaren</a:t>
            </a:r>
          </a:p>
          <a:p>
            <a:pPr lvl="1" rtl="0">
              <a:lnSpc>
                <a:spcPct val="110000"/>
              </a:lnSpc>
            </a:pPr>
            <a:r>
              <a:rPr lang="sv-FI" sz="2200" dirty="0"/>
              <a:t>Representant för arbetslivet - arbetsgivare, anställd eller självständig näringsidkare</a:t>
            </a:r>
          </a:p>
          <a:p>
            <a:pPr rtl="0">
              <a:lnSpc>
                <a:spcPct val="110000"/>
              </a:lnSpc>
            </a:pPr>
            <a:r>
              <a:rPr lang="sv-FI" sz="2600" dirty="0"/>
              <a:t>Åtminstone den ena av bedömarna ska närvara vid en enskild praktisk förevisning, om bedömningen av kunnandet fattas beslut för examen delvis enhälligt</a:t>
            </a:r>
          </a:p>
          <a:p>
            <a:pPr rtl="0">
              <a:lnSpc>
                <a:spcPct val="110000"/>
              </a:lnSpc>
            </a:pPr>
            <a:r>
              <a:rPr lang="sv-FI" sz="2600" dirty="0"/>
              <a:t>Inom VALMA verkar lärare eller av särskilda skäl en annan representant för utbildningsanordnaren som bedömare</a:t>
            </a:r>
          </a:p>
          <a:p>
            <a:pPr rtl="0">
              <a:lnSpc>
                <a:spcPct val="110000"/>
              </a:lnSpc>
            </a:pPr>
            <a:r>
              <a:rPr lang="sv-FI" sz="2600" dirty="0"/>
              <a:t>Av bedömarna krävs tillräcklig yrkeskompetens i förhållande till grunderna och den bransch som bedöms</a:t>
            </a:r>
          </a:p>
          <a:p>
            <a:pPr rtl="0">
              <a:lnSpc>
                <a:spcPct val="110000"/>
              </a:lnSpc>
            </a:pPr>
            <a:r>
              <a:rPr lang="sv-FI" sz="2600" dirty="0"/>
              <a:t>Utbildningsanordnaren inskolar bedömarna som representerar arbetslivet </a:t>
            </a:r>
          </a:p>
          <a:p>
            <a:pPr rtl="0">
              <a:lnSpc>
                <a:spcPct val="110000"/>
              </a:lnSpc>
            </a:pPr>
            <a:r>
              <a:rPr lang="sv-FI" sz="2600" dirty="0"/>
              <a:t>Studeranden ges möjlighet att göra en </a:t>
            </a:r>
            <a:r>
              <a:rPr lang="sv-FI" sz="2600" dirty="0" err="1"/>
              <a:t>självbedömning</a:t>
            </a:r>
            <a:endParaRPr lang="sv-FI" sz="2600" dirty="0"/>
          </a:p>
          <a:p>
            <a:pPr marL="0" indent="0" rtl="0">
              <a:buNone/>
            </a:pPr>
            <a:endParaRPr lang="fi-FI" dirty="0"/>
          </a:p>
        </p:txBody>
      </p:sp>
    </p:spTree>
    <p:extLst>
      <p:ext uri="{BB962C8B-B14F-4D97-AF65-F5344CB8AC3E}">
        <p14:creationId xmlns:p14="http://schemas.microsoft.com/office/powerpoint/2010/main" val="3064775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Införskaffande av kunnande</a:t>
            </a:r>
          </a:p>
        </p:txBody>
      </p:sp>
      <p:sp>
        <p:nvSpPr>
          <p:cNvPr id="3" name="Tekstin paikkamerkki 2"/>
          <p:cNvSpPr>
            <a:spLocks noGrp="1"/>
          </p:cNvSpPr>
          <p:nvPr>
            <p:ph type="body" idx="1"/>
          </p:nvPr>
        </p:nvSpPr>
        <p:spPr/>
        <p:txBody>
          <a:bodyPr rtlCol="0"/>
          <a:lstStyle/>
          <a:p>
            <a:pPr rtl="0"/>
            <a:r>
              <a:rPr lang="sv-FI"/>
              <a:t>Vid läroanstalter och på arbetsplatsen</a:t>
            </a:r>
          </a:p>
        </p:txBody>
      </p:sp>
    </p:spTree>
    <p:extLst>
      <p:ext uri="{BB962C8B-B14F-4D97-AF65-F5344CB8AC3E}">
        <p14:creationId xmlns:p14="http://schemas.microsoft.com/office/powerpoint/2010/main" val="315902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noAutofit/>
          </a:bodyPr>
          <a:lstStyle/>
          <a:p>
            <a:pPr rtl="0"/>
            <a:br>
              <a:rPr lang="fi-FI" dirty="0"/>
            </a:br>
            <a:r>
              <a:rPr lang="sv-FI"/>
              <a:t>Inlärning på arbetsplatsen 1(3)</a:t>
            </a:r>
            <a:br>
              <a:rPr lang="fi-FI" dirty="0"/>
            </a:br>
            <a:r>
              <a:rPr lang="sv-FI" sz="2500"/>
              <a:t>Läroavtalet är även i fortsättningen ett arbetsavtal</a:t>
            </a:r>
            <a:br>
              <a:rPr lang="fi-FI" dirty="0"/>
            </a:br>
            <a:endParaRPr lang="fi-FI" dirty="0"/>
          </a:p>
        </p:txBody>
      </p:sp>
      <p:sp>
        <p:nvSpPr>
          <p:cNvPr id="3" name="Sisällön paikkamerkki 2"/>
          <p:cNvSpPr>
            <a:spLocks noGrp="1"/>
          </p:cNvSpPr>
          <p:nvPr>
            <p:ph idx="1"/>
          </p:nvPr>
        </p:nvSpPr>
        <p:spPr/>
        <p:txBody>
          <a:bodyPr rtlCol="0">
            <a:normAutofit/>
          </a:bodyPr>
          <a:lstStyle/>
          <a:p>
            <a:pPr lvl="0" rtl="0"/>
            <a:r>
              <a:rPr lang="sv-FI">
                <a:solidFill>
                  <a:srgbClr val="830051"/>
                </a:solidFill>
              </a:rPr>
              <a:t>Utbildning som anordnas i huvudsak på arbetsplatsen, vid behov införskaffande av kunnande som sker i andra inlärningsmiljöer</a:t>
            </a:r>
          </a:p>
          <a:p>
            <a:pPr lvl="0" rtl="0"/>
            <a:r>
              <a:rPr lang="sv-FI">
                <a:solidFill>
                  <a:srgbClr val="830051"/>
                </a:solidFill>
              </a:rPr>
              <a:t>Ett skriftligt arbetsavtal mellan en studerande som fyllt 15 år och arbetsgivaren, även för företagare</a:t>
            </a:r>
          </a:p>
          <a:p>
            <a:pPr lvl="0" rtl="0"/>
            <a:r>
              <a:rPr lang="sv-FI">
                <a:solidFill>
                  <a:srgbClr val="830051"/>
                </a:solidFill>
              </a:rPr>
              <a:t>Utbildningsanordnaren och arbetsgivaren kommer skriftligen överens om att anordna läroavtalet i enlighet med studerandens personliga plan för utveckling av kunnande</a:t>
            </a:r>
          </a:p>
          <a:p>
            <a:pPr lvl="0" rtl="0"/>
            <a:r>
              <a:rPr lang="sv-FI"/>
              <a:t>Av läroavtalet ska följande framgå: avtalets giltighetstid, tilllämpningsbar arbetstid, provanställningens längd och grunderna för studerandens anställning</a:t>
            </a:r>
          </a:p>
          <a:p>
            <a:pPr lvl="0" rtl="0"/>
            <a:endParaRPr lang="fi-FI" dirty="0"/>
          </a:p>
        </p:txBody>
      </p:sp>
    </p:spTree>
    <p:extLst>
      <p:ext uri="{BB962C8B-B14F-4D97-AF65-F5344CB8AC3E}">
        <p14:creationId xmlns:p14="http://schemas.microsoft.com/office/powerpoint/2010/main" val="267071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42266"/>
            <a:ext cx="10515600" cy="1145858"/>
          </a:xfrm>
        </p:spPr>
        <p:txBody>
          <a:bodyPr rtlCol="0">
            <a:normAutofit fontScale="90000"/>
          </a:bodyPr>
          <a:lstStyle/>
          <a:p>
            <a:pPr rtl="0"/>
            <a:r>
              <a:rPr lang="sv-FI" sz="4900"/>
              <a:t>Inlärning på arbetsplatsen 2(3)</a:t>
            </a:r>
            <a:br>
              <a:rPr lang="fi-FI" sz="4900" dirty="0"/>
            </a:br>
            <a:r>
              <a:rPr lang="sv-FI" sz="2800"/>
              <a:t>Utbildningsavtal ersätter inlärning i arbetet</a:t>
            </a:r>
            <a:br>
              <a:rPr lang="fi-FI" dirty="0"/>
            </a:br>
            <a:endParaRPr lang="fi-FI" sz="2500" dirty="0"/>
          </a:p>
        </p:txBody>
      </p:sp>
      <p:sp>
        <p:nvSpPr>
          <p:cNvPr id="3" name="Sisällön paikkamerkki 2"/>
          <p:cNvSpPr>
            <a:spLocks noGrp="1"/>
          </p:cNvSpPr>
          <p:nvPr>
            <p:ph idx="1"/>
          </p:nvPr>
        </p:nvSpPr>
        <p:spPr>
          <a:xfrm>
            <a:off x="838200" y="1688124"/>
            <a:ext cx="10515600" cy="4351338"/>
          </a:xfrm>
        </p:spPr>
        <p:txBody>
          <a:bodyPr rtlCol="0">
            <a:normAutofit fontScale="92500" lnSpcReduction="10000"/>
          </a:bodyPr>
          <a:lstStyle/>
          <a:p>
            <a:r>
              <a:rPr lang="sv-FI" dirty="0"/>
              <a:t>Utbildningsanordnaren kommer tillsammans med representanten för utbildningsavtalsarbetsplatsen skriftligen överens om hur studeranden på arbetsplatsen får sitt kunnande i samband med utförandet av praktiska arbetsuppgifter</a:t>
            </a:r>
            <a:endParaRPr lang="fi-FI" dirty="0"/>
          </a:p>
          <a:p>
            <a:pPr rtl="0"/>
            <a:r>
              <a:rPr lang="sv-FI" dirty="0"/>
              <a:t> Avtalet är tidsbundet och utgår från den personliga planen för utveckling av kunnande. Ur avtalet ska framgå de praktiska arbetsuppgifterna som studeranden kan utföra för att uppnå det kunnande som fastställts som mål för honom eller henne</a:t>
            </a:r>
            <a:endParaRPr lang="fi-FI" dirty="0"/>
          </a:p>
          <a:p>
            <a:r>
              <a:rPr lang="sv-FI" dirty="0"/>
              <a:t>Av en eller flera examensdelar eller en examensdel eller av mindre helheter</a:t>
            </a:r>
            <a:endParaRPr lang="fi-FI" dirty="0"/>
          </a:p>
          <a:p>
            <a:pPr rtl="0"/>
            <a:r>
              <a:rPr lang="sv-FI" dirty="0"/>
              <a:t>Inget anställningsförhållande, ingen lön till den studerande, utan han eller hon har rätt till studiestöd och ersättning för skolresor och en gratis måltid som erbjuds av utbildningsanordnaren </a:t>
            </a:r>
          </a:p>
          <a:p>
            <a:pPr rtl="0"/>
            <a:endParaRPr lang="fi-FI" dirty="0"/>
          </a:p>
        </p:txBody>
      </p:sp>
    </p:spTree>
    <p:extLst>
      <p:ext uri="{BB962C8B-B14F-4D97-AF65-F5344CB8AC3E}">
        <p14:creationId xmlns:p14="http://schemas.microsoft.com/office/powerpoint/2010/main" val="221117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Centrala förändringar</a:t>
            </a:r>
          </a:p>
        </p:txBody>
      </p:sp>
      <p:sp>
        <p:nvSpPr>
          <p:cNvPr id="3" name="Sisällön paikkamerkki 2"/>
          <p:cNvSpPr>
            <a:spLocks noGrp="1"/>
          </p:cNvSpPr>
          <p:nvPr>
            <p:ph idx="1"/>
          </p:nvPr>
        </p:nvSpPr>
        <p:spPr>
          <a:xfrm>
            <a:off x="838200" y="1505527"/>
            <a:ext cx="10515600" cy="4671436"/>
          </a:xfrm>
        </p:spPr>
        <p:txBody>
          <a:bodyPr rtlCol="0">
            <a:normAutofit fontScale="85000" lnSpcReduction="10000"/>
          </a:bodyPr>
          <a:lstStyle/>
          <a:p>
            <a:pPr rtl="0"/>
            <a:r>
              <a:rPr lang="sv-FI"/>
              <a:t>Den nya lagen om yrkesutbildning träder i kraft den 1 januari 2018</a:t>
            </a:r>
          </a:p>
          <a:p>
            <a:pPr rtl="0"/>
            <a:r>
              <a:rPr lang="sv-FI"/>
              <a:t>Ett sätt att avlägga examen, som utgår från en bedömning av den praktiska yrkesskickligheten och är oberoende av hur yrkeskunnandet har införskaffats</a:t>
            </a:r>
          </a:p>
          <a:p>
            <a:pPr rtl="0"/>
            <a:r>
              <a:rPr lang="sv-FI"/>
              <a:t>Ett tillstånd att anordna utbildning, som omfattar yrkes-, läroavtals- och arbetsmarknadsutbildning som leder till examen</a:t>
            </a:r>
          </a:p>
          <a:p>
            <a:pPr rtl="0"/>
            <a:r>
              <a:rPr lang="sv-FI"/>
              <a:t>För varje studerande utarbetas en personlig plan för utveckling av kunnande, som uppdateras under tiden som examen avläggs, utbildningsanordnaren bär ansvaret för att tidigare kunnande erkänns</a:t>
            </a:r>
          </a:p>
          <a:p>
            <a:pPr rtl="0"/>
            <a:r>
              <a:rPr lang="sv-FI"/>
              <a:t>Inlärning på arbetsplatsen i form av utbildnings- eller läroavtal, inlärning i arbetet slopas</a:t>
            </a:r>
          </a:p>
          <a:p>
            <a:pPr rtl="0"/>
            <a:r>
              <a:rPr lang="sv-FI"/>
              <a:t>Hälften av finansieringen bygger på prestationer och effekt</a:t>
            </a:r>
          </a:p>
          <a:p>
            <a:pPr rtl="0"/>
            <a:r>
              <a:rPr lang="sv-FI"/>
              <a:t>Gemensamma examensdelar för alla som avlägger grundläggande yrkesexamen</a:t>
            </a:r>
          </a:p>
          <a:p>
            <a:pPr rtl="0"/>
            <a:endParaRPr lang="fi-FI" dirty="0"/>
          </a:p>
          <a:p>
            <a:pPr rtl="0"/>
            <a:endParaRPr lang="fi-FI" dirty="0"/>
          </a:p>
        </p:txBody>
      </p:sp>
    </p:spTree>
    <p:extLst>
      <p:ext uri="{BB962C8B-B14F-4D97-AF65-F5344CB8AC3E}">
        <p14:creationId xmlns:p14="http://schemas.microsoft.com/office/powerpoint/2010/main" val="1163589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00062"/>
            <a:ext cx="10515600" cy="1325563"/>
          </a:xfrm>
        </p:spPr>
        <p:txBody>
          <a:bodyPr rtlCol="0">
            <a:normAutofit fontScale="90000"/>
          </a:bodyPr>
          <a:lstStyle/>
          <a:p>
            <a:pPr rtl="0"/>
            <a:br>
              <a:rPr lang="fi-FI" dirty="0"/>
            </a:br>
            <a:r>
              <a:rPr lang="sv-FI" sz="4900"/>
              <a:t>Inlärning på arbetsplatsen 3(3)</a:t>
            </a:r>
            <a:br>
              <a:rPr lang="fi-FI" sz="4900" dirty="0"/>
            </a:br>
            <a:r>
              <a:rPr lang="sv-FI" sz="2800"/>
              <a:t>Utbildningsersättningar</a:t>
            </a:r>
            <a:br>
              <a:rPr lang="fi-FI" dirty="0"/>
            </a:br>
            <a:endParaRPr lang="fi-FI" dirty="0"/>
          </a:p>
        </p:txBody>
      </p:sp>
      <p:sp>
        <p:nvSpPr>
          <p:cNvPr id="3" name="Sisällön paikkamerkki 2"/>
          <p:cNvSpPr>
            <a:spLocks noGrp="1"/>
          </p:cNvSpPr>
          <p:nvPr>
            <p:ph sz="half" idx="1"/>
          </p:nvPr>
        </p:nvSpPr>
        <p:spPr>
          <a:xfrm>
            <a:off x="838200" y="1825625"/>
            <a:ext cx="5248564" cy="4351338"/>
          </a:xfrm>
        </p:spPr>
        <p:txBody>
          <a:bodyPr rtlCol="0">
            <a:normAutofit/>
          </a:bodyPr>
          <a:lstStyle/>
          <a:p>
            <a:pPr marL="0" indent="0" rtl="0">
              <a:buNone/>
            </a:pPr>
            <a:r>
              <a:rPr lang="sv-FI" sz="2600"/>
              <a:t>Läroavtal</a:t>
            </a:r>
          </a:p>
          <a:p>
            <a:pPr rtl="0"/>
            <a:r>
              <a:rPr lang="sv-FI" sz="2600">
                <a:solidFill>
                  <a:srgbClr val="830051"/>
                </a:solidFill>
              </a:rPr>
              <a:t>Utbildningsanordnaren betalar arbetsgivaren, om det bedöms uppkomma kostnader för arbetsgivaren för inlärning och handledning som äger rum på arbetsplatsen</a:t>
            </a:r>
          </a:p>
          <a:p>
            <a:pPr rtl="0"/>
            <a:r>
              <a:rPr lang="sv-FI" sz="2600">
                <a:solidFill>
                  <a:srgbClr val="830051"/>
                </a:solidFill>
              </a:rPr>
              <a:t>Om eventuella utbildningsersättningar avtalas i avtalet om anordnande av läroavtal</a:t>
            </a:r>
          </a:p>
          <a:p>
            <a:pPr rtl="0"/>
            <a:endParaRPr lang="fi-FI" dirty="0"/>
          </a:p>
        </p:txBody>
      </p:sp>
      <p:sp>
        <p:nvSpPr>
          <p:cNvPr id="4" name="Sisällön paikkamerkki 3"/>
          <p:cNvSpPr>
            <a:spLocks noGrp="1"/>
          </p:cNvSpPr>
          <p:nvPr>
            <p:ph sz="half" idx="2"/>
          </p:nvPr>
        </p:nvSpPr>
        <p:spPr/>
        <p:txBody>
          <a:bodyPr rtlCol="0">
            <a:normAutofit/>
          </a:bodyPr>
          <a:lstStyle/>
          <a:p>
            <a:pPr marL="0" indent="0" rtl="0">
              <a:buNone/>
            </a:pPr>
            <a:r>
              <a:rPr lang="sv-FI" sz="2600"/>
              <a:t>Utbildningsavtal</a:t>
            </a:r>
          </a:p>
          <a:p>
            <a:pPr lvl="0" rtl="0"/>
            <a:r>
              <a:rPr lang="sv-FI" sz="2600">
                <a:solidFill>
                  <a:srgbClr val="830051"/>
                </a:solidFill>
              </a:rPr>
              <a:t>Utbildningsersättning utbetalas inte för utbildning som anordnas på arbetsplatsen </a:t>
            </a:r>
          </a:p>
          <a:p>
            <a:pPr lvl="0" rtl="0"/>
            <a:r>
              <a:rPr lang="sv-FI" sz="2600">
                <a:solidFill>
                  <a:srgbClr val="830051"/>
                </a:solidFill>
              </a:rPr>
              <a:t>Ett undantag är utbildningsavtalsarbetsplats för en studerande som är berättigad till krävande särskilt stöd</a:t>
            </a:r>
          </a:p>
          <a:p>
            <a:pPr rtl="0"/>
            <a:endParaRPr lang="fi-FI" dirty="0"/>
          </a:p>
        </p:txBody>
      </p:sp>
    </p:spTree>
    <p:extLst>
      <p:ext uri="{BB962C8B-B14F-4D97-AF65-F5344CB8AC3E}">
        <p14:creationId xmlns:p14="http://schemas.microsoft.com/office/powerpoint/2010/main" val="199846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Tillstånd att anordna utbildning</a:t>
            </a:r>
          </a:p>
        </p:txBody>
      </p:sp>
      <p:sp>
        <p:nvSpPr>
          <p:cNvPr id="3" name="Tekstin paikkamerkki 2"/>
          <p:cNvSpPr>
            <a:spLocks noGrp="1"/>
          </p:cNvSpPr>
          <p:nvPr>
            <p:ph type="body" idx="1"/>
          </p:nvPr>
        </p:nvSpPr>
        <p:spPr/>
        <p:txBody>
          <a:bodyPr rtlCol="0"/>
          <a:lstStyle/>
          <a:p>
            <a:pPr rtl="0"/>
            <a:r>
              <a:rPr lang="sv-FI"/>
              <a:t>Ett tillstånd att anordna utbildning fr.o.m. början av 2018</a:t>
            </a:r>
          </a:p>
        </p:txBody>
      </p:sp>
    </p:spTree>
    <p:extLst>
      <p:ext uri="{BB962C8B-B14F-4D97-AF65-F5344CB8AC3E}">
        <p14:creationId xmlns:p14="http://schemas.microsoft.com/office/powerpoint/2010/main" val="737157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Tillstånd att anordna utbildning</a:t>
            </a:r>
          </a:p>
        </p:txBody>
      </p:sp>
      <p:sp>
        <p:nvSpPr>
          <p:cNvPr id="3" name="Sisällön paikkamerkki 2"/>
          <p:cNvSpPr>
            <a:spLocks noGrp="1"/>
          </p:cNvSpPr>
          <p:nvPr>
            <p:ph idx="1"/>
          </p:nvPr>
        </p:nvSpPr>
        <p:spPr>
          <a:xfrm>
            <a:off x="838200" y="1825625"/>
            <a:ext cx="10515600" cy="4480284"/>
          </a:xfrm>
        </p:spPr>
        <p:txBody>
          <a:bodyPr rtlCol="0">
            <a:normAutofit fontScale="92500" lnSpcReduction="10000"/>
          </a:bodyPr>
          <a:lstStyle/>
          <a:p>
            <a:pPr rtl="0"/>
            <a:r>
              <a:rPr lang="sv-FI"/>
              <a:t>Examina, undervisnings- och examensspråk</a:t>
            </a:r>
          </a:p>
          <a:p>
            <a:pPr rtl="0"/>
            <a:r>
              <a:rPr lang="sv-FI"/>
              <a:t>Verksamhetsområde</a:t>
            </a:r>
          </a:p>
          <a:p>
            <a:pPr lvl="1" rtl="0"/>
            <a:r>
              <a:rPr lang="sv-FI"/>
              <a:t>Inom verksamhetsområdet är utbildningsanordnaren skyldig att anordna examina och utbildning enligt behovet av kunnande. </a:t>
            </a:r>
          </a:p>
          <a:p>
            <a:pPr rtl="0"/>
            <a:r>
              <a:rPr lang="sv-FI"/>
              <a:t>Särskilda uppdrag</a:t>
            </a:r>
          </a:p>
          <a:p>
            <a:pPr lvl="1" rtl="0"/>
            <a:r>
              <a:rPr lang="sv-FI"/>
              <a:t>VALMA</a:t>
            </a:r>
          </a:p>
          <a:p>
            <a:pPr lvl="1" rtl="0"/>
            <a:r>
              <a:rPr lang="sv-FI"/>
              <a:t>TELMA</a:t>
            </a:r>
          </a:p>
          <a:p>
            <a:pPr lvl="1" rtl="0"/>
            <a:r>
              <a:rPr lang="sv-FI"/>
              <a:t>Breddat läroavtalsuppdrag</a:t>
            </a:r>
          </a:p>
          <a:p>
            <a:pPr lvl="1" rtl="0"/>
            <a:r>
              <a:rPr lang="sv-FI"/>
              <a:t>Arbetsmarknadsutbildning</a:t>
            </a:r>
          </a:p>
          <a:p>
            <a:pPr lvl="1" rtl="0"/>
            <a:r>
              <a:rPr lang="sv-FI"/>
              <a:t>Utbildning för fångar</a:t>
            </a:r>
          </a:p>
          <a:p>
            <a:pPr rtl="0"/>
            <a:r>
              <a:rPr lang="sv-FI"/>
              <a:t>Ändringar i tillståndet ska ansökas om ett år innan utbildningen inleds (utkast till förordning)</a:t>
            </a:r>
          </a:p>
          <a:p>
            <a:pPr rtl="0"/>
            <a:endParaRPr lang="fi-FI" dirty="0"/>
          </a:p>
          <a:p>
            <a:pPr lvl="1" rtl="0"/>
            <a:endParaRPr lang="fi-FI" dirty="0"/>
          </a:p>
          <a:p>
            <a:pPr lvl="1" rtl="0"/>
            <a:endParaRPr lang="fi-FI" dirty="0"/>
          </a:p>
          <a:p>
            <a:pPr rtl="0"/>
            <a:endParaRPr lang="fi-FI" dirty="0"/>
          </a:p>
        </p:txBody>
      </p:sp>
    </p:spTree>
    <p:extLst>
      <p:ext uri="{BB962C8B-B14F-4D97-AF65-F5344CB8AC3E}">
        <p14:creationId xmlns:p14="http://schemas.microsoft.com/office/powerpoint/2010/main" val="1306409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Kalkylerad och proportionell finansiering</a:t>
            </a:r>
          </a:p>
        </p:txBody>
      </p:sp>
      <p:sp>
        <p:nvSpPr>
          <p:cNvPr id="3" name="Tekstin paikkamerkki 2"/>
          <p:cNvSpPr>
            <a:spLocks noGrp="1"/>
          </p:cNvSpPr>
          <p:nvPr>
            <p:ph type="body" idx="1"/>
          </p:nvPr>
        </p:nvSpPr>
        <p:spPr/>
        <p:txBody>
          <a:bodyPr rtlCol="0"/>
          <a:lstStyle/>
          <a:p>
            <a:pPr rtl="0"/>
            <a:r>
              <a:rPr lang="sv-FI"/>
              <a:t>Hälften av finansieringen bygger på prestationer och effekt</a:t>
            </a:r>
          </a:p>
          <a:p>
            <a:pPr rtl="0"/>
            <a:endParaRPr lang="fi-FI" dirty="0"/>
          </a:p>
        </p:txBody>
      </p:sp>
    </p:spTree>
    <p:extLst>
      <p:ext uri="{BB962C8B-B14F-4D97-AF65-F5344CB8AC3E}">
        <p14:creationId xmlns:p14="http://schemas.microsoft.com/office/powerpoint/2010/main" val="3885997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Nya incitament</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613316896"/>
              </p:ext>
            </p:extLst>
          </p:nvPr>
        </p:nvGraphicFramePr>
        <p:xfrm>
          <a:off x="838200" y="2595716"/>
          <a:ext cx="10515600" cy="29311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231044803"/>
                    </a:ext>
                  </a:extLst>
                </a:gridCol>
                <a:gridCol w="3505200">
                  <a:extLst>
                    <a:ext uri="{9D8B030D-6E8A-4147-A177-3AD203B41FA5}">
                      <a16:colId xmlns:a16="http://schemas.microsoft.com/office/drawing/2014/main" val="1083247287"/>
                    </a:ext>
                  </a:extLst>
                </a:gridCol>
                <a:gridCol w="3505200">
                  <a:extLst>
                    <a:ext uri="{9D8B030D-6E8A-4147-A177-3AD203B41FA5}">
                      <a16:colId xmlns:a16="http://schemas.microsoft.com/office/drawing/2014/main" val="1676502408"/>
                    </a:ext>
                  </a:extLst>
                </a:gridCol>
              </a:tblGrid>
              <a:tr h="225246">
                <a:tc>
                  <a:txBody>
                    <a:bodyPr/>
                    <a:lstStyle/>
                    <a:p>
                      <a:pPr rtl="0"/>
                      <a:endParaRPr lang="fi-FI" dirty="0"/>
                    </a:p>
                  </a:txBody>
                  <a:tcPr/>
                </a:tc>
                <a:tc>
                  <a:txBody>
                    <a:bodyPr/>
                    <a:lstStyle/>
                    <a:p>
                      <a:pPr algn="ctr" rtl="0"/>
                      <a:r>
                        <a:rPr lang="sv-FI"/>
                        <a:t>Andel av den totala finansieringen</a:t>
                      </a:r>
                    </a:p>
                  </a:txBody>
                  <a:tcPr/>
                </a:tc>
                <a:tc>
                  <a:txBody>
                    <a:bodyPr/>
                    <a:lstStyle/>
                    <a:p>
                      <a:pPr rtl="0"/>
                      <a:r>
                        <a:rPr lang="sv-FI"/>
                        <a:t>Grund</a:t>
                      </a:r>
                    </a:p>
                  </a:txBody>
                  <a:tcPr/>
                </a:tc>
                <a:extLst>
                  <a:ext uri="{0D108BD9-81ED-4DB2-BD59-A6C34878D82A}">
                    <a16:rowId xmlns:a16="http://schemas.microsoft.com/office/drawing/2014/main" val="1961081226"/>
                  </a:ext>
                </a:extLst>
              </a:tr>
              <a:tr h="370840">
                <a:tc>
                  <a:txBody>
                    <a:bodyPr/>
                    <a:lstStyle/>
                    <a:p>
                      <a:pPr rtl="0"/>
                      <a:r>
                        <a:rPr lang="sv-FI"/>
                        <a:t>Basfinansiering</a:t>
                      </a:r>
                    </a:p>
                  </a:txBody>
                  <a:tcPr/>
                </a:tc>
                <a:tc>
                  <a:txBody>
                    <a:bodyPr/>
                    <a:lstStyle/>
                    <a:p>
                      <a:pPr algn="ctr" rtl="0"/>
                      <a:r>
                        <a:rPr lang="sv-FI" sz="1800" b="0" i="0" u="none" strike="noStrike" kern="1200" cap="none" spc="0" normalizeH="0" noProof="0">
                          <a:ln>
                            <a:noFill/>
                          </a:ln>
                          <a:solidFill>
                            <a:srgbClr val="830051"/>
                          </a:solidFill>
                          <a:effectLst/>
                          <a:uLnTx/>
                          <a:uFillTx/>
                          <a:latin typeface="+mn-lt"/>
                          <a:ea typeface="+mn-ea"/>
                          <a:cs typeface="+mn-cs"/>
                        </a:rPr>
                        <a:t>50 %</a:t>
                      </a:r>
                      <a:endParaRPr lang="fi-FI" sz="1800" dirty="0"/>
                    </a:p>
                  </a:txBody>
                  <a:tcPr/>
                </a:tc>
                <a:tc>
                  <a:txBody>
                    <a:bodyPr/>
                    <a:lstStyle/>
                    <a:p>
                      <a:pPr rtl="0"/>
                      <a:r>
                        <a:rPr lang="sv-FI"/>
                        <a:t>studerandenas deltagande i målinriktad och styrd utbildning </a:t>
                      </a:r>
                    </a:p>
                  </a:txBody>
                  <a:tcPr/>
                </a:tc>
                <a:extLst>
                  <a:ext uri="{0D108BD9-81ED-4DB2-BD59-A6C34878D82A}">
                    <a16:rowId xmlns:a16="http://schemas.microsoft.com/office/drawing/2014/main" val="658789457"/>
                  </a:ext>
                </a:extLst>
              </a:tr>
              <a:tr h="370840">
                <a:tc>
                  <a:txBody>
                    <a:bodyPr/>
                    <a:lstStyle/>
                    <a:p>
                      <a:pPr rtl="0"/>
                      <a:r>
                        <a:rPr lang="sv-FI"/>
                        <a:t>Prestationsfinansiering</a:t>
                      </a:r>
                    </a:p>
                  </a:txBody>
                  <a:tcPr/>
                </a:tc>
                <a:tc>
                  <a:txBody>
                    <a:bodyPr/>
                    <a:lstStyle/>
                    <a:p>
                      <a:pPr algn="ctr" rtl="0"/>
                      <a:r>
                        <a:rPr lang="sv-FI"/>
                        <a:t>35 %</a:t>
                      </a:r>
                    </a:p>
                  </a:txBody>
                  <a:tcPr/>
                </a:tc>
                <a:tc>
                  <a:txBody>
                    <a:bodyPr/>
                    <a:lstStyle/>
                    <a:p>
                      <a:pPr rtl="0"/>
                      <a:r>
                        <a:rPr lang="sv-FI"/>
                        <a:t>avlagda examina och examensdelar</a:t>
                      </a:r>
                    </a:p>
                  </a:txBody>
                  <a:tcPr/>
                </a:tc>
                <a:extLst>
                  <a:ext uri="{0D108BD9-81ED-4DB2-BD59-A6C34878D82A}">
                    <a16:rowId xmlns:a16="http://schemas.microsoft.com/office/drawing/2014/main" val="2400365148"/>
                  </a:ext>
                </a:extLst>
              </a:tr>
              <a:tr h="370840">
                <a:tc>
                  <a:txBody>
                    <a:bodyPr/>
                    <a:lstStyle/>
                    <a:p>
                      <a:pPr rtl="0"/>
                      <a:r>
                        <a:rPr lang="sv-FI"/>
                        <a:t>Effektfinansiering</a:t>
                      </a:r>
                    </a:p>
                  </a:txBody>
                  <a:tcPr/>
                </a:tc>
                <a:tc>
                  <a:txBody>
                    <a:bodyPr/>
                    <a:lstStyle/>
                    <a:p>
                      <a:pPr algn="ctr" rtl="0"/>
                      <a:r>
                        <a:rPr lang="sv-FI"/>
                        <a:t>15 %</a:t>
                      </a:r>
                    </a:p>
                  </a:txBody>
                  <a:tcPr/>
                </a:tc>
                <a:tc>
                  <a:txBody>
                    <a:bodyPr/>
                    <a:lstStyle/>
                    <a:p>
                      <a:pPr rtl="0"/>
                      <a:r>
                        <a:rPr lang="sv-FI"/>
                        <a:t>sysselsättning och fortsatta studier, studerande- och arbetslivsåterkoppling</a:t>
                      </a:r>
                    </a:p>
                  </a:txBody>
                  <a:tcPr/>
                </a:tc>
                <a:extLst>
                  <a:ext uri="{0D108BD9-81ED-4DB2-BD59-A6C34878D82A}">
                    <a16:rowId xmlns:a16="http://schemas.microsoft.com/office/drawing/2014/main" val="251298745"/>
                  </a:ext>
                </a:extLst>
              </a:tr>
              <a:tr h="370840">
                <a:tc>
                  <a:txBody>
                    <a:bodyPr/>
                    <a:lstStyle/>
                    <a:p>
                      <a:pPr rtl="0"/>
                      <a:r>
                        <a:rPr lang="sv-FI"/>
                        <a:t>Strategifinansiering</a:t>
                      </a:r>
                    </a:p>
                  </a:txBody>
                  <a:tcPr/>
                </a:tc>
                <a:tc>
                  <a:txBody>
                    <a:bodyPr/>
                    <a:lstStyle/>
                    <a:p>
                      <a:pPr algn="ctr" rtl="0"/>
                      <a:r>
                        <a:rPr lang="sv-FI"/>
                        <a:t>4 % (högst)</a:t>
                      </a:r>
                    </a:p>
                  </a:txBody>
                  <a:tcPr/>
                </a:tc>
                <a:tc>
                  <a:txBody>
                    <a:bodyPr/>
                    <a:lstStyle/>
                    <a:p>
                      <a:pPr rtl="0"/>
                      <a:r>
                        <a:rPr lang="sv-FI"/>
                        <a:t>som bidrag till utbildningsanordnare</a:t>
                      </a:r>
                    </a:p>
                  </a:txBody>
                  <a:tcPr/>
                </a:tc>
                <a:extLst>
                  <a:ext uri="{0D108BD9-81ED-4DB2-BD59-A6C34878D82A}">
                    <a16:rowId xmlns:a16="http://schemas.microsoft.com/office/drawing/2014/main" val="232933867"/>
                  </a:ext>
                </a:extLst>
              </a:tr>
            </a:tbl>
          </a:graphicData>
        </a:graphic>
      </p:graphicFrame>
      <p:sp>
        <p:nvSpPr>
          <p:cNvPr id="5" name="Suorakulmio 4"/>
          <p:cNvSpPr/>
          <p:nvPr/>
        </p:nvSpPr>
        <p:spPr>
          <a:xfrm>
            <a:off x="838200" y="1859864"/>
            <a:ext cx="10515600" cy="369332"/>
          </a:xfrm>
          <a:prstGeom prst="rect">
            <a:avLst/>
          </a:prstGeom>
        </p:spPr>
        <p:txBody>
          <a:bodyPr wrap="square" rtlCol="0">
            <a:spAutoFit/>
          </a:bodyPr>
          <a:lstStyle/>
          <a:p>
            <a:pPr rtl="0"/>
            <a:r>
              <a:rPr lang="sv-FI"/>
              <a:t>I statens budget ingår ett moment för yrkesutbildning</a:t>
            </a:r>
          </a:p>
        </p:txBody>
      </p:sp>
    </p:spTree>
    <p:extLst>
      <p:ext uri="{BB962C8B-B14F-4D97-AF65-F5344CB8AC3E}">
        <p14:creationId xmlns:p14="http://schemas.microsoft.com/office/powerpoint/2010/main" val="1260834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Kostnadskategorier och koefficienter</a:t>
            </a:r>
          </a:p>
        </p:txBody>
      </p:sp>
      <p:sp>
        <p:nvSpPr>
          <p:cNvPr id="3" name="Sisällön paikkamerkki 2"/>
          <p:cNvSpPr>
            <a:spLocks noGrp="1"/>
          </p:cNvSpPr>
          <p:nvPr>
            <p:ph idx="1"/>
          </p:nvPr>
        </p:nvSpPr>
        <p:spPr/>
        <p:txBody>
          <a:bodyPr rtlCol="0"/>
          <a:lstStyle/>
          <a:p>
            <a:pPr rtl="0"/>
            <a:r>
              <a:rPr lang="sv-FI"/>
              <a:t>27 olika koefficienter</a:t>
            </a:r>
          </a:p>
          <a:p>
            <a:pPr rtl="0"/>
            <a:r>
              <a:rPr lang="sv-FI"/>
              <a:t>Examina är indelade i fem kostnadskategorier, vars koefficienter varierar mellan 0,69 och 2,33</a:t>
            </a:r>
          </a:p>
          <a:p>
            <a:pPr rtl="0"/>
            <a:r>
              <a:rPr lang="sv-FI"/>
              <a:t>Kostnadskategoriererna påverkar bas- och prestationsfinansieringen</a:t>
            </a:r>
          </a:p>
          <a:p>
            <a:pPr rtl="0"/>
            <a:r>
              <a:rPr lang="sv-FI"/>
              <a:t>VALMA och TELMA-koefficienten är 1,98</a:t>
            </a:r>
          </a:p>
          <a:p>
            <a:pPr rtl="0"/>
            <a:r>
              <a:rPr lang="sv-FI"/>
              <a:t>Egna koefficienter för särskilt stöd och logi (internatverksamhet), personal- och arbetsmarknadsutbildning samt anordnande av utbildning för fångar</a:t>
            </a:r>
          </a:p>
        </p:txBody>
      </p:sp>
    </p:spTree>
    <p:extLst>
      <p:ext uri="{BB962C8B-B14F-4D97-AF65-F5344CB8AC3E}">
        <p14:creationId xmlns:p14="http://schemas.microsoft.com/office/powerpoint/2010/main" val="360849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Studerandeår</a:t>
            </a:r>
          </a:p>
        </p:txBody>
      </p:sp>
      <p:sp>
        <p:nvSpPr>
          <p:cNvPr id="3" name="Sisällön paikkamerkki 2"/>
          <p:cNvSpPr>
            <a:spLocks noGrp="1"/>
          </p:cNvSpPr>
          <p:nvPr>
            <p:ph idx="1"/>
          </p:nvPr>
        </p:nvSpPr>
        <p:spPr/>
        <p:txBody>
          <a:bodyPr rtlCol="0">
            <a:normAutofit/>
          </a:bodyPr>
          <a:lstStyle/>
          <a:p>
            <a:pPr rtl="0"/>
            <a:r>
              <a:rPr lang="sv-FI"/>
              <a:t>Målinriktad och handledd studietid, då studeranden deltar i utbildning i enlighet med den personliga planen för utveckling av kunnande som anordnas i utbildningsanordnarens olika inlärningsmiljöer eller på arbetsplatsen och utgår från läroavtal eller utbildningsavtal</a:t>
            </a:r>
          </a:p>
          <a:p>
            <a:pPr rtl="0"/>
            <a:r>
              <a:rPr lang="sv-FI"/>
              <a:t>Ingen timgräns fastställs för studiedagen</a:t>
            </a:r>
          </a:p>
          <a:p>
            <a:pPr rtl="0"/>
            <a:r>
              <a:rPr lang="sv-FI"/>
              <a:t>En regelmässig studievecka omfattar fem studiedagar</a:t>
            </a:r>
          </a:p>
          <a:p>
            <a:pPr rtl="0"/>
            <a:r>
              <a:rPr lang="sv-FI"/>
              <a:t>I studerandeåret ingår fyra veckor semester</a:t>
            </a:r>
          </a:p>
          <a:p>
            <a:pPr rtl="0"/>
            <a:endParaRPr lang="fi-FI" dirty="0"/>
          </a:p>
          <a:p>
            <a:pPr rtl="0"/>
            <a:endParaRPr lang="fi-FI" dirty="0"/>
          </a:p>
          <a:p>
            <a:pPr rtl="0"/>
            <a:endParaRPr lang="fi-FI" dirty="0"/>
          </a:p>
        </p:txBody>
      </p:sp>
    </p:spTree>
    <p:extLst>
      <p:ext uri="{BB962C8B-B14F-4D97-AF65-F5344CB8AC3E}">
        <p14:creationId xmlns:p14="http://schemas.microsoft.com/office/powerpoint/2010/main" val="2027037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Vikter för examenstyper</a:t>
            </a:r>
          </a:p>
        </p:txBody>
      </p:sp>
      <p:sp>
        <p:nvSpPr>
          <p:cNvPr id="3" name="Sisällön paikkamerkki 2"/>
          <p:cNvSpPr>
            <a:spLocks noGrp="1"/>
          </p:cNvSpPr>
          <p:nvPr>
            <p:ph idx="1"/>
          </p:nvPr>
        </p:nvSpPr>
        <p:spPr>
          <a:xfrm>
            <a:off x="838200" y="1862570"/>
            <a:ext cx="10515600" cy="4351338"/>
          </a:xfrm>
        </p:spPr>
        <p:txBody>
          <a:bodyPr rtlCol="0">
            <a:normAutofit/>
          </a:bodyPr>
          <a:lstStyle/>
          <a:p>
            <a:pPr marL="0" indent="0" rtl="0">
              <a:buNone/>
            </a:pPr>
            <a:r>
              <a:rPr lang="sv-FI"/>
              <a:t>Vid finansiering av yrkes- och specialyrkesexamen är finansieringen </a:t>
            </a:r>
          </a:p>
          <a:p>
            <a:pPr rtl="0"/>
            <a:r>
              <a:rPr lang="sv-FI"/>
              <a:t>vid basfinansiering, 72 procent av finansieringen av grundexamen</a:t>
            </a:r>
          </a:p>
          <a:p>
            <a:pPr rtl="0"/>
            <a:r>
              <a:rPr lang="sv-FI"/>
              <a:t>vid prestationsfinansiering, 36 procent av finansieringen av grundexamen</a:t>
            </a:r>
          </a:p>
          <a:p>
            <a:pPr rtl="0"/>
            <a:endParaRPr lang="fi-FI" dirty="0"/>
          </a:p>
        </p:txBody>
      </p:sp>
    </p:spTree>
    <p:extLst>
      <p:ext uri="{BB962C8B-B14F-4D97-AF65-F5344CB8AC3E}">
        <p14:creationId xmlns:p14="http://schemas.microsoft.com/office/powerpoint/2010/main" val="644938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402071"/>
            <a:ext cx="10515600" cy="1325563"/>
          </a:xfrm>
        </p:spPr>
        <p:txBody>
          <a:bodyPr rtlCol="0">
            <a:normAutofit/>
          </a:bodyPr>
          <a:lstStyle/>
          <a:p>
            <a:pPr rtl="0"/>
            <a:r>
              <a:rPr lang="sv-FI"/>
              <a:t>Övergångsperiod på fem år</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721414845"/>
              </p:ext>
            </p:extLst>
          </p:nvPr>
        </p:nvGraphicFramePr>
        <p:xfrm>
          <a:off x="997944" y="1727634"/>
          <a:ext cx="10823155" cy="2062169"/>
        </p:xfrm>
        <a:graphic>
          <a:graphicData uri="http://schemas.openxmlformats.org/drawingml/2006/table">
            <a:tbl>
              <a:tblPr firstRow="1" bandRow="1">
                <a:tableStyleId>{5C22544A-7EE6-4342-B048-85BDC9FD1C3A}</a:tableStyleId>
              </a:tblPr>
              <a:tblGrid>
                <a:gridCol w="2342785">
                  <a:extLst>
                    <a:ext uri="{9D8B030D-6E8A-4147-A177-3AD203B41FA5}">
                      <a16:colId xmlns:a16="http://schemas.microsoft.com/office/drawing/2014/main" val="1178871728"/>
                    </a:ext>
                  </a:extLst>
                </a:gridCol>
                <a:gridCol w="1367073">
                  <a:extLst>
                    <a:ext uri="{9D8B030D-6E8A-4147-A177-3AD203B41FA5}">
                      <a16:colId xmlns:a16="http://schemas.microsoft.com/office/drawing/2014/main" val="1980813878"/>
                    </a:ext>
                  </a:extLst>
                </a:gridCol>
                <a:gridCol w="1417576">
                  <a:extLst>
                    <a:ext uri="{9D8B030D-6E8A-4147-A177-3AD203B41FA5}">
                      <a16:colId xmlns:a16="http://schemas.microsoft.com/office/drawing/2014/main" val="886694422"/>
                    </a:ext>
                  </a:extLst>
                </a:gridCol>
                <a:gridCol w="1443210">
                  <a:extLst>
                    <a:ext uri="{9D8B030D-6E8A-4147-A177-3AD203B41FA5}">
                      <a16:colId xmlns:a16="http://schemas.microsoft.com/office/drawing/2014/main" val="1999172354"/>
                    </a:ext>
                  </a:extLst>
                </a:gridCol>
                <a:gridCol w="1443210">
                  <a:extLst>
                    <a:ext uri="{9D8B030D-6E8A-4147-A177-3AD203B41FA5}">
                      <a16:colId xmlns:a16="http://schemas.microsoft.com/office/drawing/2014/main" val="3070950200"/>
                    </a:ext>
                  </a:extLst>
                </a:gridCol>
                <a:gridCol w="1432192">
                  <a:extLst>
                    <a:ext uri="{9D8B030D-6E8A-4147-A177-3AD203B41FA5}">
                      <a16:colId xmlns:a16="http://schemas.microsoft.com/office/drawing/2014/main" val="3528473548"/>
                    </a:ext>
                  </a:extLst>
                </a:gridCol>
                <a:gridCol w="1377109">
                  <a:extLst>
                    <a:ext uri="{9D8B030D-6E8A-4147-A177-3AD203B41FA5}">
                      <a16:colId xmlns:a16="http://schemas.microsoft.com/office/drawing/2014/main" val="3875005307"/>
                    </a:ext>
                  </a:extLst>
                </a:gridCol>
              </a:tblGrid>
              <a:tr h="510227">
                <a:tc>
                  <a:txBody>
                    <a:bodyPr/>
                    <a:lstStyle/>
                    <a:p>
                      <a:pPr rtl="0"/>
                      <a:endParaRPr lang="fi-FI" dirty="0"/>
                    </a:p>
                  </a:txBody>
                  <a:tcPr/>
                </a:tc>
                <a:tc>
                  <a:txBody>
                    <a:bodyPr/>
                    <a:lstStyle/>
                    <a:p>
                      <a:pPr algn="ctr" rtl="0"/>
                      <a:r>
                        <a:rPr lang="sv-FI"/>
                        <a:t>2017</a:t>
                      </a:r>
                    </a:p>
                  </a:txBody>
                  <a:tcPr/>
                </a:tc>
                <a:tc>
                  <a:txBody>
                    <a:bodyPr/>
                    <a:lstStyle/>
                    <a:p>
                      <a:pPr algn="ctr" rtl="0"/>
                      <a:r>
                        <a:rPr lang="sv-FI"/>
                        <a:t>2018</a:t>
                      </a:r>
                    </a:p>
                  </a:txBody>
                  <a:tcPr/>
                </a:tc>
                <a:tc>
                  <a:txBody>
                    <a:bodyPr/>
                    <a:lstStyle/>
                    <a:p>
                      <a:pPr algn="ctr" rtl="0"/>
                      <a:r>
                        <a:rPr lang="sv-FI"/>
                        <a:t>2019</a:t>
                      </a:r>
                    </a:p>
                  </a:txBody>
                  <a:tcPr/>
                </a:tc>
                <a:tc>
                  <a:txBody>
                    <a:bodyPr/>
                    <a:lstStyle/>
                    <a:p>
                      <a:pPr algn="ctr" rtl="0"/>
                      <a:r>
                        <a:rPr lang="sv-FI"/>
                        <a:t>2020</a:t>
                      </a:r>
                    </a:p>
                  </a:txBody>
                  <a:tcPr/>
                </a:tc>
                <a:tc>
                  <a:txBody>
                    <a:bodyPr/>
                    <a:lstStyle/>
                    <a:p>
                      <a:pPr algn="ctr" rtl="0"/>
                      <a:r>
                        <a:rPr lang="sv-FI"/>
                        <a:t>2021</a:t>
                      </a:r>
                    </a:p>
                  </a:txBody>
                  <a:tcPr/>
                </a:tc>
                <a:tc>
                  <a:txBody>
                    <a:bodyPr/>
                    <a:lstStyle/>
                    <a:p>
                      <a:pPr algn="ctr" rtl="0"/>
                      <a:r>
                        <a:rPr lang="sv-FI"/>
                        <a:t>2022</a:t>
                      </a:r>
                    </a:p>
                  </a:txBody>
                  <a:tcPr/>
                </a:tc>
                <a:extLst>
                  <a:ext uri="{0D108BD9-81ED-4DB2-BD59-A6C34878D82A}">
                    <a16:rowId xmlns:a16="http://schemas.microsoft.com/office/drawing/2014/main" val="7688104"/>
                  </a:ext>
                </a:extLst>
              </a:tr>
              <a:tr h="517314">
                <a:tc>
                  <a:txBody>
                    <a:bodyPr/>
                    <a:lstStyle/>
                    <a:p>
                      <a:pPr rtl="0"/>
                      <a:r>
                        <a:rPr lang="sv-FI"/>
                        <a:t>Basfinansiering</a:t>
                      </a:r>
                    </a:p>
                  </a:txBody>
                  <a:tcPr/>
                </a:tc>
                <a:tc>
                  <a:txBody>
                    <a:bodyPr/>
                    <a:lstStyle/>
                    <a:p>
                      <a:pPr algn="ctr" rtl="0"/>
                      <a:r>
                        <a:rPr lang="sv-FI"/>
                        <a:t>97 %</a:t>
                      </a:r>
                    </a:p>
                  </a:txBody>
                  <a:tcPr/>
                </a:tc>
                <a:tc>
                  <a:txBody>
                    <a:bodyPr/>
                    <a:lstStyle/>
                    <a:p>
                      <a:pPr algn="ctr" rtl="0"/>
                      <a:r>
                        <a:rPr lang="sv-FI"/>
                        <a:t>95 %</a:t>
                      </a:r>
                    </a:p>
                  </a:txBody>
                  <a:tcPr/>
                </a:tc>
                <a:tc>
                  <a:txBody>
                    <a:bodyPr/>
                    <a:lstStyle/>
                    <a:p>
                      <a:pPr algn="ctr" rtl="0"/>
                      <a:r>
                        <a:rPr lang="sv-FI"/>
                        <a:t>95 %</a:t>
                      </a:r>
                    </a:p>
                  </a:txBody>
                  <a:tcPr/>
                </a:tc>
                <a:tc>
                  <a:txBody>
                    <a:bodyPr/>
                    <a:lstStyle/>
                    <a:p>
                      <a:pPr algn="ctr" rtl="0"/>
                      <a:r>
                        <a:rPr lang="sv-FI"/>
                        <a:t>70 %</a:t>
                      </a:r>
                    </a:p>
                  </a:txBody>
                  <a:tcPr/>
                </a:tc>
                <a:tc>
                  <a:txBody>
                    <a:bodyPr/>
                    <a:lstStyle/>
                    <a:p>
                      <a:pPr algn="ctr" rtl="0"/>
                      <a:r>
                        <a:rPr lang="sv-FI"/>
                        <a:t>60 %</a:t>
                      </a:r>
                    </a:p>
                  </a:txBody>
                  <a:tcPr/>
                </a:tc>
                <a:tc>
                  <a:txBody>
                    <a:bodyPr/>
                    <a:lstStyle/>
                    <a:p>
                      <a:pPr algn="ctr" rtl="0"/>
                      <a:r>
                        <a:rPr lang="sv-FI"/>
                        <a:t>50 %</a:t>
                      </a:r>
                    </a:p>
                  </a:txBody>
                  <a:tcPr/>
                </a:tc>
                <a:extLst>
                  <a:ext uri="{0D108BD9-81ED-4DB2-BD59-A6C34878D82A}">
                    <a16:rowId xmlns:a16="http://schemas.microsoft.com/office/drawing/2014/main" val="2904766521"/>
                  </a:ext>
                </a:extLst>
              </a:tr>
              <a:tr h="517314">
                <a:tc>
                  <a:txBody>
                    <a:bodyPr/>
                    <a:lstStyle/>
                    <a:p>
                      <a:pPr rtl="0"/>
                      <a:r>
                        <a:rPr lang="sv-FI"/>
                        <a:t>Prestationsfinansiering</a:t>
                      </a:r>
                    </a:p>
                  </a:txBody>
                  <a:tcPr/>
                </a:tc>
                <a:tc>
                  <a:txBody>
                    <a:bodyPr/>
                    <a:lstStyle/>
                    <a:p>
                      <a:pPr algn="ctr" rtl="0"/>
                      <a:endParaRPr lang="fi-FI" dirty="0"/>
                    </a:p>
                  </a:txBody>
                  <a:tcPr/>
                </a:tc>
                <a:tc>
                  <a:txBody>
                    <a:bodyPr/>
                    <a:lstStyle/>
                    <a:p>
                      <a:pPr algn="ctr" rtl="0"/>
                      <a:r>
                        <a:rPr lang="sv-FI"/>
                        <a:t>5 %</a:t>
                      </a:r>
                    </a:p>
                  </a:txBody>
                  <a:tcPr/>
                </a:tc>
                <a:tc>
                  <a:txBody>
                    <a:bodyPr/>
                    <a:lstStyle/>
                    <a:p>
                      <a:pPr algn="ctr" rtl="0"/>
                      <a:r>
                        <a:rPr lang="sv-FI"/>
                        <a:t>5 %</a:t>
                      </a:r>
                    </a:p>
                  </a:txBody>
                  <a:tcPr/>
                </a:tc>
                <a:tc>
                  <a:txBody>
                    <a:bodyPr/>
                    <a:lstStyle/>
                    <a:p>
                      <a:pPr algn="ctr" rtl="0"/>
                      <a:r>
                        <a:rPr lang="sv-FI"/>
                        <a:t>20 %</a:t>
                      </a:r>
                    </a:p>
                  </a:txBody>
                  <a:tcPr/>
                </a:tc>
                <a:tc>
                  <a:txBody>
                    <a:bodyPr/>
                    <a:lstStyle/>
                    <a:p>
                      <a:pPr algn="ctr" rtl="0"/>
                      <a:r>
                        <a:rPr lang="sv-FI"/>
                        <a:t>30 %</a:t>
                      </a:r>
                    </a:p>
                  </a:txBody>
                  <a:tcPr/>
                </a:tc>
                <a:tc>
                  <a:txBody>
                    <a:bodyPr/>
                    <a:lstStyle/>
                    <a:p>
                      <a:pPr algn="ctr" rtl="0"/>
                      <a:r>
                        <a:rPr lang="sv-FI"/>
                        <a:t>35 %</a:t>
                      </a:r>
                    </a:p>
                  </a:txBody>
                  <a:tcPr/>
                </a:tc>
                <a:extLst>
                  <a:ext uri="{0D108BD9-81ED-4DB2-BD59-A6C34878D82A}">
                    <a16:rowId xmlns:a16="http://schemas.microsoft.com/office/drawing/2014/main" val="263972089"/>
                  </a:ext>
                </a:extLst>
              </a:tr>
              <a:tr h="517314">
                <a:tc>
                  <a:txBody>
                    <a:bodyPr/>
                    <a:lstStyle/>
                    <a:p>
                      <a:pPr rtl="0"/>
                      <a:r>
                        <a:rPr lang="sv-FI"/>
                        <a:t>Effektfinansiering</a:t>
                      </a:r>
                    </a:p>
                  </a:txBody>
                  <a:tcPr/>
                </a:tc>
                <a:tc>
                  <a:txBody>
                    <a:bodyPr/>
                    <a:lstStyle/>
                    <a:p>
                      <a:pPr algn="ctr" rtl="0"/>
                      <a:r>
                        <a:rPr lang="sv-FI"/>
                        <a:t>3 %</a:t>
                      </a:r>
                    </a:p>
                  </a:txBody>
                  <a:tcPr/>
                </a:tc>
                <a:tc>
                  <a:txBody>
                    <a:bodyPr/>
                    <a:lstStyle/>
                    <a:p>
                      <a:pPr algn="ctr" rtl="0"/>
                      <a:r>
                        <a:rPr lang="sv-FI"/>
                        <a:t>0 %</a:t>
                      </a:r>
                    </a:p>
                  </a:txBody>
                  <a:tcPr/>
                </a:tc>
                <a:tc>
                  <a:txBody>
                    <a:bodyPr/>
                    <a:lstStyle/>
                    <a:p>
                      <a:pPr algn="ctr" rtl="0"/>
                      <a:r>
                        <a:rPr lang="sv-FI"/>
                        <a:t>0 %</a:t>
                      </a:r>
                    </a:p>
                  </a:txBody>
                  <a:tcPr/>
                </a:tc>
                <a:tc>
                  <a:txBody>
                    <a:bodyPr/>
                    <a:lstStyle/>
                    <a:p>
                      <a:pPr algn="ctr" rtl="0"/>
                      <a:r>
                        <a:rPr lang="sv-FI"/>
                        <a:t>10 %</a:t>
                      </a:r>
                    </a:p>
                  </a:txBody>
                  <a:tcPr/>
                </a:tc>
                <a:tc>
                  <a:txBody>
                    <a:bodyPr/>
                    <a:lstStyle/>
                    <a:p>
                      <a:pPr algn="ctr" rtl="0"/>
                      <a:r>
                        <a:rPr lang="sv-FI"/>
                        <a:t>10 %</a:t>
                      </a:r>
                    </a:p>
                  </a:txBody>
                  <a:tcPr/>
                </a:tc>
                <a:tc>
                  <a:txBody>
                    <a:bodyPr/>
                    <a:lstStyle/>
                    <a:p>
                      <a:pPr algn="ctr" rtl="0"/>
                      <a:r>
                        <a:rPr lang="sv-FI" dirty="0"/>
                        <a:t>15 %</a:t>
                      </a:r>
                    </a:p>
                  </a:txBody>
                  <a:tcPr/>
                </a:tc>
                <a:extLst>
                  <a:ext uri="{0D108BD9-81ED-4DB2-BD59-A6C34878D82A}">
                    <a16:rowId xmlns:a16="http://schemas.microsoft.com/office/drawing/2014/main" val="2303653648"/>
                  </a:ext>
                </a:extLst>
              </a:tr>
            </a:tbl>
          </a:graphicData>
        </a:graphic>
      </p:graphicFrame>
      <p:sp>
        <p:nvSpPr>
          <p:cNvPr id="5" name="Tekstiruutu 4">
            <a:extLst>
              <a:ext uri="{FF2B5EF4-FFF2-40B4-BE49-F238E27FC236}">
                <a16:creationId xmlns:a16="http://schemas.microsoft.com/office/drawing/2014/main" id="{E4418203-2126-4011-B600-73DB9AEA1DB5}"/>
              </a:ext>
            </a:extLst>
          </p:cNvPr>
          <p:cNvSpPr txBox="1"/>
          <p:nvPr/>
        </p:nvSpPr>
        <p:spPr>
          <a:xfrm>
            <a:off x="997944" y="4021157"/>
            <a:ext cx="10515600" cy="1200329"/>
          </a:xfrm>
          <a:prstGeom prst="rect">
            <a:avLst/>
          </a:prstGeom>
          <a:noFill/>
        </p:spPr>
        <p:txBody>
          <a:bodyPr wrap="square" rtlCol="0">
            <a:spAutoFit/>
          </a:bodyPr>
          <a:lstStyle/>
          <a:p>
            <a:pPr rtl="0"/>
            <a:r>
              <a:rPr lang="sv-FI" sz="2400"/>
              <a:t>Koefficienter för yrkes- och specialyrkesexamina</a:t>
            </a:r>
          </a:p>
          <a:p>
            <a:pPr marL="285750" indent="-285750" rtl="0">
              <a:buFont typeface="Arial" panose="020B0604020202020204" pitchFamily="34" charset="0"/>
              <a:buChar char="•"/>
            </a:pPr>
            <a:r>
              <a:rPr lang="sv-FI" sz="2400"/>
              <a:t>Vid basfinansiering 0,85 åren 2018−19 samt 0,77 åren 2020−21 </a:t>
            </a:r>
          </a:p>
          <a:p>
            <a:pPr marL="285750" indent="-285750" rtl="0">
              <a:buFont typeface="Arial" panose="020B0604020202020204" pitchFamily="34" charset="0"/>
              <a:buChar char="•"/>
            </a:pPr>
            <a:r>
              <a:rPr lang="sv-FI" sz="2400"/>
              <a:t>Vid prestationsfinansiering 0,43 åren 2018−19 samt 0,39 åren 2020−21</a:t>
            </a:r>
          </a:p>
        </p:txBody>
      </p:sp>
    </p:spTree>
    <p:extLst>
      <p:ext uri="{BB962C8B-B14F-4D97-AF65-F5344CB8AC3E}">
        <p14:creationId xmlns:p14="http://schemas.microsoft.com/office/powerpoint/2010/main" val="409294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Basfinansiering</a:t>
            </a:r>
          </a:p>
        </p:txBody>
      </p:sp>
      <p:sp>
        <p:nvSpPr>
          <p:cNvPr id="3" name="Sisällön paikkamerkki 2"/>
          <p:cNvSpPr>
            <a:spLocks noGrp="1"/>
          </p:cNvSpPr>
          <p:nvPr>
            <p:ph idx="1"/>
          </p:nvPr>
        </p:nvSpPr>
        <p:spPr/>
        <p:txBody>
          <a:bodyPr rtlCol="0">
            <a:normAutofit/>
          </a:bodyPr>
          <a:lstStyle/>
          <a:p>
            <a:pPr rtl="0"/>
            <a:r>
              <a:rPr lang="sv-FI"/>
              <a:t>Med UKM:s prestationsbeslut fastställs utbildningsanordnarens mål för antalet studerandeår som grund för basfinansieringen</a:t>
            </a:r>
          </a:p>
          <a:p>
            <a:pPr rtl="0"/>
            <a:r>
              <a:rPr lang="sv-FI"/>
              <a:t>Antalet viktas med en koefficient enligt de verkliga studerandeåren för utbildningsanordnaren</a:t>
            </a:r>
          </a:p>
          <a:p>
            <a:pPr rtl="0"/>
            <a:r>
              <a:rPr lang="sv-FI"/>
              <a:t>Beaktar studerandeantal för examina inom olika kostnadskorgar viktade med koefficienter för examenstyper, särskilt stöd och utbildningstyper</a:t>
            </a:r>
          </a:p>
          <a:p>
            <a:pPr rtl="0"/>
            <a:r>
              <a:rPr lang="sv-FI"/>
              <a:t>För erkänt kunnande erhålls ingen basfinansiering</a:t>
            </a:r>
          </a:p>
          <a:p>
            <a:pPr rtl="0"/>
            <a:endParaRPr lang="fi-FI" dirty="0"/>
          </a:p>
          <a:p>
            <a:pPr rtl="0"/>
            <a:endParaRPr lang="fi-FI" dirty="0"/>
          </a:p>
        </p:txBody>
      </p:sp>
    </p:spTree>
    <p:extLst>
      <p:ext uri="{BB962C8B-B14F-4D97-AF65-F5344CB8AC3E}">
        <p14:creationId xmlns:p14="http://schemas.microsoft.com/office/powerpoint/2010/main" val="68571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Examina och utbildningar</a:t>
            </a:r>
          </a:p>
        </p:txBody>
      </p:sp>
      <p:sp>
        <p:nvSpPr>
          <p:cNvPr id="3" name="Tekstin paikkamerkki 2"/>
          <p:cNvSpPr>
            <a:spLocks noGrp="1"/>
          </p:cNvSpPr>
          <p:nvPr>
            <p:ph type="body" idx="1"/>
          </p:nvPr>
        </p:nvSpPr>
        <p:spPr/>
        <p:txBody>
          <a:bodyPr rtlCol="0"/>
          <a:lstStyle/>
          <a:p>
            <a:pPr rtl="0"/>
            <a:r>
              <a:rPr lang="sv-FI"/>
              <a:t>Antalet examina minskar, yrkes- och specialyrkesexamina poängsätts</a:t>
            </a:r>
          </a:p>
        </p:txBody>
      </p:sp>
    </p:spTree>
    <p:extLst>
      <p:ext uri="{BB962C8B-B14F-4D97-AF65-F5344CB8AC3E}">
        <p14:creationId xmlns:p14="http://schemas.microsoft.com/office/powerpoint/2010/main" val="3830220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Prestationsfinansiering </a:t>
            </a:r>
          </a:p>
        </p:txBody>
      </p:sp>
      <p:sp>
        <p:nvSpPr>
          <p:cNvPr id="3" name="Sisällön paikkamerkki 2"/>
          <p:cNvSpPr>
            <a:spLocks noGrp="1"/>
          </p:cNvSpPr>
          <p:nvPr>
            <p:ph idx="1"/>
          </p:nvPr>
        </p:nvSpPr>
        <p:spPr/>
        <p:txBody>
          <a:bodyPr rtlCol="0"/>
          <a:lstStyle/>
          <a:p>
            <a:pPr rtl="0"/>
            <a:r>
              <a:rPr lang="sv-FI"/>
              <a:t>Som grund antalet kompetenspoäng för examensdelar och examina avlagda i förfjol (prestationer under året som föregick året som föregick finansförvaltningsåret)</a:t>
            </a:r>
          </a:p>
          <a:p>
            <a:pPr rtl="0"/>
            <a:r>
              <a:rPr lang="sv-FI"/>
              <a:t>För antalet prestationer beaktas examensdelarnas kompetenspoäng viktade med koefficienterna för kostnadskategorier och examenstyper samt anordnande av särskilt stöd</a:t>
            </a:r>
          </a:p>
        </p:txBody>
      </p:sp>
    </p:spTree>
    <p:extLst>
      <p:ext uri="{BB962C8B-B14F-4D97-AF65-F5344CB8AC3E}">
        <p14:creationId xmlns:p14="http://schemas.microsoft.com/office/powerpoint/2010/main" val="2170000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Effektfinansiering</a:t>
            </a:r>
          </a:p>
        </p:txBody>
      </p:sp>
      <p:sp>
        <p:nvSpPr>
          <p:cNvPr id="3" name="Sisällön paikkamerkki 2"/>
          <p:cNvSpPr>
            <a:spLocks noGrp="1"/>
          </p:cNvSpPr>
          <p:nvPr>
            <p:ph idx="1"/>
          </p:nvPr>
        </p:nvSpPr>
        <p:spPr/>
        <p:txBody>
          <a:bodyPr rtlCol="0"/>
          <a:lstStyle/>
          <a:p>
            <a:pPr rtl="0"/>
            <a:r>
              <a:rPr lang="sv-FI"/>
              <a:t>För sysselsättning och övergång till fortsatta studier 10 %</a:t>
            </a:r>
          </a:p>
          <a:p>
            <a:pPr rtl="0"/>
            <a:r>
              <a:rPr lang="sv-FI"/>
              <a:t>Av studerandeåterkoppling 2,5 %</a:t>
            </a:r>
          </a:p>
          <a:p>
            <a:pPr rtl="0"/>
            <a:r>
              <a:rPr lang="sv-FI"/>
              <a:t>Av arbetslivsåterkoppling 2,5 %</a:t>
            </a:r>
          </a:p>
          <a:p>
            <a:pPr rtl="0"/>
            <a:endParaRPr lang="fi-FI" dirty="0"/>
          </a:p>
          <a:p>
            <a:pPr rtl="0"/>
            <a:r>
              <a:rPr lang="sv-FI"/>
              <a:t>Sysselsättningen för dem som tagit examen tre år innan finansförvaltningsåret eller övergått till fortsatta studier två år innan finansförvaltningsåret</a:t>
            </a:r>
          </a:p>
          <a:p>
            <a:pPr rtl="0"/>
            <a:r>
              <a:rPr lang="sv-FI"/>
              <a:t>Innefattar en korrigerande koefficient för regional sysselsättning</a:t>
            </a:r>
          </a:p>
        </p:txBody>
      </p:sp>
    </p:spTree>
    <p:extLst>
      <p:ext uri="{BB962C8B-B14F-4D97-AF65-F5344CB8AC3E}">
        <p14:creationId xmlns:p14="http://schemas.microsoft.com/office/powerpoint/2010/main" val="2806375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Studerandeavgifter</a:t>
            </a:r>
          </a:p>
        </p:txBody>
      </p:sp>
      <p:sp>
        <p:nvSpPr>
          <p:cNvPr id="3" name="Sisällön paikkamerkki 2"/>
          <p:cNvSpPr>
            <a:spLocks noGrp="1"/>
          </p:cNvSpPr>
          <p:nvPr>
            <p:ph idx="1"/>
          </p:nvPr>
        </p:nvSpPr>
        <p:spPr/>
        <p:txBody>
          <a:bodyPr rtlCol="0"/>
          <a:lstStyle/>
          <a:p>
            <a:pPr rtl="0"/>
            <a:r>
              <a:rPr lang="sv-FI"/>
              <a:t>Av personer som avlägger yrkes- eller specialyrkesexamen kan debiteras avgifter, som täcker 15 procent av kostnaderna för utbildningen</a:t>
            </a:r>
          </a:p>
          <a:p>
            <a:pPr rtl="0"/>
            <a:r>
              <a:rPr lang="sv-FI"/>
              <a:t>En avgift kan debiteras för höjning av ett vitsord på intyget över avlagd examen</a:t>
            </a:r>
          </a:p>
          <a:p>
            <a:pPr rtl="0"/>
            <a:r>
              <a:rPr lang="sv-FI"/>
              <a:t>Utbildningsanordnaren kan välja att inte debitera avgifterna eller att sänka dem på grund av medellöshet</a:t>
            </a:r>
          </a:p>
          <a:p>
            <a:pPr rtl="0"/>
            <a:endParaRPr lang="fi-FI" dirty="0"/>
          </a:p>
        </p:txBody>
      </p:sp>
    </p:spTree>
    <p:extLst>
      <p:ext uri="{BB962C8B-B14F-4D97-AF65-F5344CB8AC3E}">
        <p14:creationId xmlns:p14="http://schemas.microsoft.com/office/powerpoint/2010/main" val="1255109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00062"/>
            <a:ext cx="10515600" cy="1325563"/>
          </a:xfrm>
        </p:spPr>
        <p:txBody>
          <a:bodyPr rtlCol="0">
            <a:normAutofit/>
          </a:bodyPr>
          <a:lstStyle/>
          <a:p>
            <a:pPr rtl="0"/>
            <a:r>
              <a:rPr lang="sv-FI"/>
              <a:t>Yrkesexamina</a:t>
            </a:r>
            <a:br>
              <a:rPr lang="fi-FI" dirty="0"/>
            </a:br>
            <a:r>
              <a:rPr lang="sv-FI" sz="2500"/>
              <a:t>Kompetenspoäng som grund för kalkyleringen av examina och examensdelar</a:t>
            </a:r>
          </a:p>
        </p:txBody>
      </p:sp>
      <p:sp>
        <p:nvSpPr>
          <p:cNvPr id="3" name="Sisällön paikkamerkki 2"/>
          <p:cNvSpPr>
            <a:spLocks noGrp="1"/>
          </p:cNvSpPr>
          <p:nvPr>
            <p:ph idx="1"/>
          </p:nvPr>
        </p:nvSpPr>
        <p:spPr/>
        <p:txBody>
          <a:bodyPr rtlCol="0">
            <a:normAutofit/>
          </a:bodyPr>
          <a:lstStyle/>
          <a:p>
            <a:pPr rtl="0"/>
            <a:r>
              <a:rPr lang="sv-FI"/>
              <a:t>Grundläggande yrkesexamen, 180 kp</a:t>
            </a:r>
            <a:endParaRPr lang="fi-FI" dirty="0"/>
          </a:p>
          <a:p>
            <a:pPr lvl="1" rtl="0"/>
            <a:r>
              <a:rPr lang="sv-FI"/>
              <a:t>yrkesexamens delar 145 kp, gemensamma examensdelar 35 kp</a:t>
            </a:r>
            <a:endParaRPr lang="fi-FI" dirty="0"/>
          </a:p>
          <a:p>
            <a:pPr lvl="1" rtl="0"/>
            <a:r>
              <a:rPr lang="sv-FI"/>
              <a:t>kan av särskilda skäl vara mer omfattande än 180 kp</a:t>
            </a:r>
            <a:endParaRPr lang="fi-FI" dirty="0"/>
          </a:p>
          <a:p>
            <a:pPr lvl="1" rtl="0"/>
            <a:r>
              <a:rPr lang="sv-FI"/>
              <a:t>för eventuella extra examensdelar utfärdas alltid ett separat intyg över avläggande av examensdelen</a:t>
            </a:r>
          </a:p>
          <a:p>
            <a:pPr rtl="0"/>
            <a:r>
              <a:rPr lang="sv-FI"/>
              <a:t>Yrkesexamen 120, 150 eller 180 kp</a:t>
            </a:r>
            <a:endParaRPr lang="fi-FI" dirty="0"/>
          </a:p>
          <a:p>
            <a:pPr rtl="0"/>
            <a:r>
              <a:rPr lang="sv-FI"/>
              <a:t>Specialyrkesexamen 160, 180 eller 210 kp</a:t>
            </a:r>
            <a:endParaRPr lang="fi-FI" dirty="0"/>
          </a:p>
        </p:txBody>
      </p:sp>
    </p:spTree>
    <p:extLst>
      <p:ext uri="{BB962C8B-B14F-4D97-AF65-F5344CB8AC3E}">
        <p14:creationId xmlns:p14="http://schemas.microsoft.com/office/powerpoint/2010/main" val="370546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00062"/>
            <a:ext cx="10515600" cy="1325563"/>
          </a:xfrm>
        </p:spPr>
        <p:txBody>
          <a:bodyPr rtlCol="0">
            <a:normAutofit/>
          </a:bodyPr>
          <a:lstStyle/>
          <a:p>
            <a:pPr rtl="0"/>
            <a:r>
              <a:rPr lang="sv-FI"/>
              <a:t>Gemensamma examensdelar</a:t>
            </a:r>
            <a:br>
              <a:rPr lang="fi-FI" dirty="0"/>
            </a:br>
            <a:r>
              <a:rPr lang="sv-FI" sz="2500"/>
              <a:t>Ingår i grundläggande yrkesexamen, 35 kp</a:t>
            </a:r>
            <a:endParaRPr lang="fi-FI" sz="2500" dirty="0"/>
          </a:p>
        </p:txBody>
      </p:sp>
      <p:sp>
        <p:nvSpPr>
          <p:cNvPr id="3" name="Sisällön paikkamerkki 2"/>
          <p:cNvSpPr>
            <a:spLocks noGrp="1"/>
          </p:cNvSpPr>
          <p:nvPr>
            <p:ph idx="1"/>
          </p:nvPr>
        </p:nvSpPr>
        <p:spPr/>
        <p:txBody>
          <a:bodyPr rtlCol="0">
            <a:normAutofit/>
          </a:bodyPr>
          <a:lstStyle/>
          <a:p>
            <a:pPr rtl="0"/>
            <a:r>
              <a:rPr lang="sv-FI"/>
              <a:t>Obligatoriska delar av grundläggande yrkesexamen är</a:t>
            </a:r>
          </a:p>
          <a:p>
            <a:pPr lvl="1" rtl="0"/>
            <a:r>
              <a:rPr lang="sv-FI"/>
              <a:t>kommunikations- och interaktionskompetens, minst 11 kp</a:t>
            </a:r>
            <a:endParaRPr lang="fi-FI" dirty="0"/>
          </a:p>
          <a:p>
            <a:pPr lvl="1" rtl="0"/>
            <a:r>
              <a:rPr lang="sv-FI"/>
              <a:t>matematisk-naturvetenskaplig kompetens, minst 6 kp</a:t>
            </a:r>
            <a:endParaRPr lang="fi-FI" dirty="0"/>
          </a:p>
          <a:p>
            <a:pPr lvl="1" rtl="0"/>
            <a:r>
              <a:rPr lang="sv-FI"/>
              <a:t>samhälls- och arbetslivskompetens, minst 9 kp</a:t>
            </a:r>
            <a:endParaRPr lang="fi-FI" dirty="0"/>
          </a:p>
          <a:p>
            <a:pPr rtl="0"/>
            <a:r>
              <a:rPr lang="sv-FI"/>
              <a:t>Valbara kompetensmål 9 kp enligt studerandens eget val </a:t>
            </a:r>
          </a:p>
          <a:p>
            <a:pPr rtl="0"/>
            <a:r>
              <a:rPr lang="sv-FI"/>
              <a:t>De som avlägger YE och SYE kan avlägga gemensamma examensdelar som separata examensdelar, om detta anses nödvändigt i samband med individualiseringen</a:t>
            </a:r>
          </a:p>
          <a:p>
            <a:pPr lvl="1" rtl="0"/>
            <a:endParaRPr lang="fi-FI" dirty="0"/>
          </a:p>
        </p:txBody>
      </p:sp>
    </p:spTree>
    <p:extLst>
      <p:ext uri="{BB962C8B-B14F-4D97-AF65-F5344CB8AC3E}">
        <p14:creationId xmlns:p14="http://schemas.microsoft.com/office/powerpoint/2010/main" val="131934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402071"/>
            <a:ext cx="10515600" cy="1325563"/>
          </a:xfrm>
        </p:spPr>
        <p:txBody>
          <a:bodyPr rtlCol="0">
            <a:normAutofit/>
          </a:bodyPr>
          <a:lstStyle/>
          <a:p>
            <a:pPr rtl="0"/>
            <a:r>
              <a:rPr lang="sv-FI" sz="4200"/>
              <a:t>Antalet examina minskar</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645117965"/>
              </p:ext>
            </p:extLst>
          </p:nvPr>
        </p:nvGraphicFramePr>
        <p:xfrm>
          <a:off x="838200" y="2292061"/>
          <a:ext cx="10515600" cy="21183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178871728"/>
                    </a:ext>
                  </a:extLst>
                </a:gridCol>
                <a:gridCol w="1625600">
                  <a:extLst>
                    <a:ext uri="{9D8B030D-6E8A-4147-A177-3AD203B41FA5}">
                      <a16:colId xmlns:a16="http://schemas.microsoft.com/office/drawing/2014/main" val="1980813878"/>
                    </a:ext>
                  </a:extLst>
                </a:gridCol>
                <a:gridCol w="1651000">
                  <a:extLst>
                    <a:ext uri="{9D8B030D-6E8A-4147-A177-3AD203B41FA5}">
                      <a16:colId xmlns:a16="http://schemas.microsoft.com/office/drawing/2014/main" val="886694422"/>
                    </a:ext>
                  </a:extLst>
                </a:gridCol>
                <a:gridCol w="1676400">
                  <a:extLst>
                    <a:ext uri="{9D8B030D-6E8A-4147-A177-3AD203B41FA5}">
                      <a16:colId xmlns:a16="http://schemas.microsoft.com/office/drawing/2014/main" val="1999172354"/>
                    </a:ext>
                  </a:extLst>
                </a:gridCol>
                <a:gridCol w="1752600">
                  <a:extLst>
                    <a:ext uri="{9D8B030D-6E8A-4147-A177-3AD203B41FA5}">
                      <a16:colId xmlns:a16="http://schemas.microsoft.com/office/drawing/2014/main" val="3070950200"/>
                    </a:ext>
                  </a:extLst>
                </a:gridCol>
                <a:gridCol w="1752600">
                  <a:extLst>
                    <a:ext uri="{9D8B030D-6E8A-4147-A177-3AD203B41FA5}">
                      <a16:colId xmlns:a16="http://schemas.microsoft.com/office/drawing/2014/main" val="3528473548"/>
                    </a:ext>
                  </a:extLst>
                </a:gridCol>
              </a:tblGrid>
              <a:tr h="0">
                <a:tc>
                  <a:txBody>
                    <a:bodyPr/>
                    <a:lstStyle/>
                    <a:p>
                      <a:pPr rtl="0"/>
                      <a:r>
                        <a:rPr lang="sv-FI"/>
                        <a:t>Examenstyp</a:t>
                      </a:r>
                    </a:p>
                  </a:txBody>
                  <a:tcPr/>
                </a:tc>
                <a:tc>
                  <a:txBody>
                    <a:bodyPr/>
                    <a:lstStyle/>
                    <a:p>
                      <a:pPr algn="ctr" rtl="0"/>
                      <a:r>
                        <a:rPr lang="sv-FI"/>
                        <a:t>1.1.2017</a:t>
                      </a:r>
                    </a:p>
                  </a:txBody>
                  <a:tcPr/>
                </a:tc>
                <a:tc>
                  <a:txBody>
                    <a:bodyPr/>
                    <a:lstStyle/>
                    <a:p>
                      <a:pPr algn="ctr" rtl="0"/>
                      <a:r>
                        <a:rPr lang="sv-FI"/>
                        <a:t>1.8.2017</a:t>
                      </a:r>
                    </a:p>
                  </a:txBody>
                  <a:tcPr/>
                </a:tc>
                <a:tc>
                  <a:txBody>
                    <a:bodyPr/>
                    <a:lstStyle/>
                    <a:p>
                      <a:pPr algn="ctr" rtl="0"/>
                      <a:r>
                        <a:rPr lang="sv-FI"/>
                        <a:t>1.1.2018</a:t>
                      </a:r>
                    </a:p>
                  </a:txBody>
                  <a:tcPr/>
                </a:tc>
                <a:tc>
                  <a:txBody>
                    <a:bodyPr/>
                    <a:lstStyle/>
                    <a:p>
                      <a:pPr algn="ctr" rtl="0"/>
                      <a:r>
                        <a:rPr lang="sv-FI"/>
                        <a:t>1.8.2018</a:t>
                      </a:r>
                    </a:p>
                  </a:txBody>
                  <a:tcPr/>
                </a:tc>
                <a:tc>
                  <a:txBody>
                    <a:bodyPr/>
                    <a:lstStyle/>
                    <a:p>
                      <a:pPr algn="ctr" rtl="0"/>
                      <a:r>
                        <a:rPr lang="sv-FI"/>
                        <a:t>1.1.2019</a:t>
                      </a:r>
                    </a:p>
                  </a:txBody>
                  <a:tcPr/>
                </a:tc>
                <a:extLst>
                  <a:ext uri="{0D108BD9-81ED-4DB2-BD59-A6C34878D82A}">
                    <a16:rowId xmlns:a16="http://schemas.microsoft.com/office/drawing/2014/main" val="7688104"/>
                  </a:ext>
                </a:extLst>
              </a:tr>
              <a:tr h="370840">
                <a:tc>
                  <a:txBody>
                    <a:bodyPr/>
                    <a:lstStyle/>
                    <a:p>
                      <a:pPr rtl="0"/>
                      <a:r>
                        <a:rPr lang="sv-FI"/>
                        <a:t>Grundläggande yrkesexamen</a:t>
                      </a:r>
                    </a:p>
                  </a:txBody>
                  <a:tcPr/>
                </a:tc>
                <a:tc>
                  <a:txBody>
                    <a:bodyPr/>
                    <a:lstStyle/>
                    <a:p>
                      <a:pPr algn="ctr" rtl="0"/>
                      <a:r>
                        <a:rPr lang="sv-FI"/>
                        <a:t>52</a:t>
                      </a:r>
                    </a:p>
                  </a:txBody>
                  <a:tcPr/>
                </a:tc>
                <a:tc>
                  <a:txBody>
                    <a:bodyPr/>
                    <a:lstStyle/>
                    <a:p>
                      <a:pPr algn="ctr" rtl="0"/>
                      <a:r>
                        <a:rPr lang="sv-FI"/>
                        <a:t>51</a:t>
                      </a:r>
                    </a:p>
                  </a:txBody>
                  <a:tcPr/>
                </a:tc>
                <a:tc>
                  <a:txBody>
                    <a:bodyPr/>
                    <a:lstStyle/>
                    <a:p>
                      <a:pPr algn="ctr" rtl="0"/>
                      <a:r>
                        <a:rPr lang="sv-FI"/>
                        <a:t>50</a:t>
                      </a:r>
                    </a:p>
                  </a:txBody>
                  <a:tcPr/>
                </a:tc>
                <a:tc>
                  <a:txBody>
                    <a:bodyPr/>
                    <a:lstStyle/>
                    <a:p>
                      <a:pPr algn="ctr" rtl="0"/>
                      <a:r>
                        <a:rPr lang="sv-FI"/>
                        <a:t>43</a:t>
                      </a:r>
                    </a:p>
                  </a:txBody>
                  <a:tcPr/>
                </a:tc>
                <a:tc>
                  <a:txBody>
                    <a:bodyPr/>
                    <a:lstStyle/>
                    <a:p>
                      <a:pPr algn="ctr" rtl="0"/>
                      <a:r>
                        <a:rPr lang="sv-FI"/>
                        <a:t>43</a:t>
                      </a:r>
                    </a:p>
                  </a:txBody>
                  <a:tcPr/>
                </a:tc>
                <a:extLst>
                  <a:ext uri="{0D108BD9-81ED-4DB2-BD59-A6C34878D82A}">
                    <a16:rowId xmlns:a16="http://schemas.microsoft.com/office/drawing/2014/main" val="2904766521"/>
                  </a:ext>
                </a:extLst>
              </a:tr>
              <a:tr h="370840">
                <a:tc>
                  <a:txBody>
                    <a:bodyPr/>
                    <a:lstStyle/>
                    <a:p>
                      <a:pPr rtl="0"/>
                      <a:r>
                        <a:rPr lang="sv-FI"/>
                        <a:t>Yrkesexamen</a:t>
                      </a:r>
                    </a:p>
                  </a:txBody>
                  <a:tcPr/>
                </a:tc>
                <a:tc>
                  <a:txBody>
                    <a:bodyPr/>
                    <a:lstStyle/>
                    <a:p>
                      <a:pPr algn="ctr" rtl="0"/>
                      <a:r>
                        <a:rPr lang="sv-FI"/>
                        <a:t>175</a:t>
                      </a:r>
                    </a:p>
                  </a:txBody>
                  <a:tcPr/>
                </a:tc>
                <a:tc>
                  <a:txBody>
                    <a:bodyPr/>
                    <a:lstStyle/>
                    <a:p>
                      <a:pPr algn="ctr" rtl="0"/>
                      <a:r>
                        <a:rPr lang="sv-FI"/>
                        <a:t>172</a:t>
                      </a:r>
                    </a:p>
                  </a:txBody>
                  <a:tcPr/>
                </a:tc>
                <a:tc>
                  <a:txBody>
                    <a:bodyPr/>
                    <a:lstStyle/>
                    <a:p>
                      <a:pPr algn="ctr" rtl="0"/>
                      <a:r>
                        <a:rPr lang="sv-FI"/>
                        <a:t>166</a:t>
                      </a:r>
                    </a:p>
                  </a:txBody>
                  <a:tcPr/>
                </a:tc>
                <a:tc>
                  <a:txBody>
                    <a:bodyPr/>
                    <a:lstStyle/>
                    <a:p>
                      <a:pPr algn="ctr" rtl="0"/>
                      <a:r>
                        <a:rPr lang="sv-FI"/>
                        <a:t>143</a:t>
                      </a:r>
                    </a:p>
                  </a:txBody>
                  <a:tcPr/>
                </a:tc>
                <a:tc>
                  <a:txBody>
                    <a:bodyPr/>
                    <a:lstStyle/>
                    <a:p>
                      <a:pPr algn="ctr" rtl="0"/>
                      <a:r>
                        <a:rPr lang="sv-FI"/>
                        <a:t>65</a:t>
                      </a:r>
                    </a:p>
                  </a:txBody>
                  <a:tcPr/>
                </a:tc>
                <a:extLst>
                  <a:ext uri="{0D108BD9-81ED-4DB2-BD59-A6C34878D82A}">
                    <a16:rowId xmlns:a16="http://schemas.microsoft.com/office/drawing/2014/main" val="263972089"/>
                  </a:ext>
                </a:extLst>
              </a:tr>
              <a:tr h="370840">
                <a:tc>
                  <a:txBody>
                    <a:bodyPr/>
                    <a:lstStyle/>
                    <a:p>
                      <a:pPr rtl="0"/>
                      <a:r>
                        <a:rPr lang="sv-FI"/>
                        <a:t>Specialyrkesexamen</a:t>
                      </a:r>
                    </a:p>
                  </a:txBody>
                  <a:tcPr/>
                </a:tc>
                <a:tc>
                  <a:txBody>
                    <a:bodyPr/>
                    <a:lstStyle/>
                    <a:p>
                      <a:pPr algn="ctr" rtl="0"/>
                      <a:r>
                        <a:rPr lang="sv-FI"/>
                        <a:t>123</a:t>
                      </a:r>
                    </a:p>
                  </a:txBody>
                  <a:tcPr/>
                </a:tc>
                <a:tc>
                  <a:txBody>
                    <a:bodyPr/>
                    <a:lstStyle/>
                    <a:p>
                      <a:pPr algn="ctr" rtl="0"/>
                      <a:r>
                        <a:rPr lang="sv-FI"/>
                        <a:t>121</a:t>
                      </a:r>
                    </a:p>
                  </a:txBody>
                  <a:tcPr/>
                </a:tc>
                <a:tc>
                  <a:txBody>
                    <a:bodyPr/>
                    <a:lstStyle/>
                    <a:p>
                      <a:pPr algn="ctr" rtl="0"/>
                      <a:r>
                        <a:rPr lang="sv-FI"/>
                        <a:t>118</a:t>
                      </a:r>
                    </a:p>
                  </a:txBody>
                  <a:tcPr/>
                </a:tc>
                <a:tc>
                  <a:txBody>
                    <a:bodyPr/>
                    <a:lstStyle/>
                    <a:p>
                      <a:pPr algn="ctr" rtl="0"/>
                      <a:r>
                        <a:rPr lang="sv-FI"/>
                        <a:t>110</a:t>
                      </a:r>
                    </a:p>
                  </a:txBody>
                  <a:tcPr/>
                </a:tc>
                <a:tc>
                  <a:txBody>
                    <a:bodyPr/>
                    <a:lstStyle/>
                    <a:p>
                      <a:pPr algn="ctr" rtl="0"/>
                      <a:r>
                        <a:rPr lang="sv-FI"/>
                        <a:t>56</a:t>
                      </a:r>
                    </a:p>
                  </a:txBody>
                  <a:tcPr/>
                </a:tc>
                <a:extLst>
                  <a:ext uri="{0D108BD9-81ED-4DB2-BD59-A6C34878D82A}">
                    <a16:rowId xmlns:a16="http://schemas.microsoft.com/office/drawing/2014/main" val="2303653648"/>
                  </a:ext>
                </a:extLst>
              </a:tr>
              <a:tr h="370840">
                <a:tc>
                  <a:txBody>
                    <a:bodyPr/>
                    <a:lstStyle/>
                    <a:p>
                      <a:pPr rtl="0"/>
                      <a:r>
                        <a:rPr lang="sv-FI"/>
                        <a:t>Totalt</a:t>
                      </a:r>
                    </a:p>
                  </a:txBody>
                  <a:tcPr/>
                </a:tc>
                <a:tc>
                  <a:txBody>
                    <a:bodyPr/>
                    <a:lstStyle/>
                    <a:p>
                      <a:pPr algn="ctr" rtl="0"/>
                      <a:r>
                        <a:rPr lang="sv-FI"/>
                        <a:t>350</a:t>
                      </a:r>
                    </a:p>
                  </a:txBody>
                  <a:tcPr/>
                </a:tc>
                <a:tc>
                  <a:txBody>
                    <a:bodyPr/>
                    <a:lstStyle/>
                    <a:p>
                      <a:pPr algn="ctr" rtl="0"/>
                      <a:r>
                        <a:rPr lang="sv-FI"/>
                        <a:t>344</a:t>
                      </a:r>
                    </a:p>
                  </a:txBody>
                  <a:tcPr/>
                </a:tc>
                <a:tc>
                  <a:txBody>
                    <a:bodyPr/>
                    <a:lstStyle/>
                    <a:p>
                      <a:pPr algn="ctr" rtl="0"/>
                      <a:r>
                        <a:rPr lang="sv-FI"/>
                        <a:t>334</a:t>
                      </a:r>
                    </a:p>
                  </a:txBody>
                  <a:tcPr/>
                </a:tc>
                <a:tc>
                  <a:txBody>
                    <a:bodyPr/>
                    <a:lstStyle/>
                    <a:p>
                      <a:pPr algn="ctr" rtl="0"/>
                      <a:r>
                        <a:rPr lang="sv-FI"/>
                        <a:t>296</a:t>
                      </a:r>
                    </a:p>
                  </a:txBody>
                  <a:tcPr/>
                </a:tc>
                <a:tc>
                  <a:txBody>
                    <a:bodyPr/>
                    <a:lstStyle/>
                    <a:p>
                      <a:pPr algn="ctr" rtl="0"/>
                      <a:r>
                        <a:rPr lang="sv-FI" dirty="0"/>
                        <a:t>164</a:t>
                      </a:r>
                    </a:p>
                  </a:txBody>
                  <a:tcPr/>
                </a:tc>
                <a:extLst>
                  <a:ext uri="{0D108BD9-81ED-4DB2-BD59-A6C34878D82A}">
                    <a16:rowId xmlns:a16="http://schemas.microsoft.com/office/drawing/2014/main" val="689803436"/>
                  </a:ext>
                </a:extLst>
              </a:tr>
            </a:tbl>
          </a:graphicData>
        </a:graphic>
      </p:graphicFrame>
    </p:spTree>
    <p:extLst>
      <p:ext uri="{BB962C8B-B14F-4D97-AF65-F5344CB8AC3E}">
        <p14:creationId xmlns:p14="http://schemas.microsoft.com/office/powerpoint/2010/main" val="101386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Förberedande utbildningar		</a:t>
            </a:r>
          </a:p>
        </p:txBody>
      </p:sp>
      <p:sp>
        <p:nvSpPr>
          <p:cNvPr id="3" name="Sisällön paikkamerkki 2"/>
          <p:cNvSpPr>
            <a:spLocks noGrp="1"/>
          </p:cNvSpPr>
          <p:nvPr>
            <p:ph idx="1"/>
          </p:nvPr>
        </p:nvSpPr>
        <p:spPr/>
        <p:txBody>
          <a:bodyPr rtlCol="0">
            <a:normAutofit/>
          </a:bodyPr>
          <a:lstStyle/>
          <a:p>
            <a:pPr rtl="0"/>
            <a:r>
              <a:rPr lang="sv-FI"/>
              <a:t>VALMA och TELMA utgörs av valbara delar av utbildningen</a:t>
            </a:r>
          </a:p>
          <a:p>
            <a:pPr rtl="0"/>
            <a:r>
              <a:rPr lang="sv-FI"/>
              <a:t>Utbildningens omfattning 60 kp</a:t>
            </a:r>
            <a:endParaRPr lang="fi-FI" dirty="0"/>
          </a:p>
          <a:p>
            <a:pPr lvl="1" rtl="0"/>
            <a:r>
              <a:rPr lang="sv-FI"/>
              <a:t>VALMA bör avläggas på ett år</a:t>
            </a:r>
          </a:p>
          <a:p>
            <a:pPr lvl="1" rtl="0"/>
            <a:r>
              <a:rPr lang="sv-FI"/>
              <a:t>TELMA bör avläggas på ett år, men högst tre år</a:t>
            </a:r>
          </a:p>
          <a:p>
            <a:pPr rtl="0"/>
            <a:r>
              <a:rPr lang="sv-FI"/>
              <a:t>Förutsättningar för att studera inom VALMA</a:t>
            </a:r>
          </a:p>
          <a:p>
            <a:pPr lvl="1" rtl="0"/>
            <a:r>
              <a:rPr lang="sv-FI"/>
              <a:t>ingen avlagd examen eller förberedande utbildning efter grundläggande utbildning</a:t>
            </a:r>
          </a:p>
          <a:p>
            <a:pPr lvl="1" rtl="0"/>
            <a:r>
              <a:rPr lang="sv-FI"/>
              <a:t>målet är att efter utbildningen avlägga yrkesexamen eller del av yrkesexamen</a:t>
            </a:r>
          </a:p>
        </p:txBody>
      </p:sp>
    </p:spTree>
    <p:extLst>
      <p:ext uri="{BB962C8B-B14F-4D97-AF65-F5344CB8AC3E}">
        <p14:creationId xmlns:p14="http://schemas.microsoft.com/office/powerpoint/2010/main" val="84293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Möjligheten till dubbelexamen kvarstår</a:t>
            </a:r>
          </a:p>
        </p:txBody>
      </p:sp>
      <p:sp>
        <p:nvSpPr>
          <p:cNvPr id="3" name="Sisällön paikkamerkki 2"/>
          <p:cNvSpPr>
            <a:spLocks noGrp="1"/>
          </p:cNvSpPr>
          <p:nvPr>
            <p:ph idx="1"/>
          </p:nvPr>
        </p:nvSpPr>
        <p:spPr>
          <a:xfrm>
            <a:off x="838200" y="1622425"/>
            <a:ext cx="10515600" cy="4351338"/>
          </a:xfrm>
        </p:spPr>
        <p:txBody>
          <a:bodyPr rtlCol="0"/>
          <a:lstStyle/>
          <a:p>
            <a:pPr rtl="0"/>
            <a:r>
              <a:rPr lang="sv-FI"/>
              <a:t>Anordnaren av yrkesutbildningen kan skaffa utbildning av anordnare av gymnasieutbildning </a:t>
            </a:r>
          </a:p>
          <a:p>
            <a:pPr rtl="0"/>
            <a:r>
              <a:rPr lang="sv-FI"/>
              <a:t>Studeranden beaktas vid finansieringen av yrkesutbildningen </a:t>
            </a:r>
          </a:p>
          <a:p>
            <a:pPr rtl="0"/>
            <a:endParaRPr lang="fi-FI" dirty="0"/>
          </a:p>
        </p:txBody>
      </p:sp>
    </p:spTree>
    <p:extLst>
      <p:ext uri="{BB962C8B-B14F-4D97-AF65-F5344CB8AC3E}">
        <p14:creationId xmlns:p14="http://schemas.microsoft.com/office/powerpoint/2010/main" val="133722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sv-FI"/>
              <a:t>Avläggande av examen</a:t>
            </a:r>
          </a:p>
        </p:txBody>
      </p:sp>
      <p:sp>
        <p:nvSpPr>
          <p:cNvPr id="3" name="Tekstin paikkamerkki 2"/>
          <p:cNvSpPr>
            <a:spLocks noGrp="1"/>
          </p:cNvSpPr>
          <p:nvPr>
            <p:ph type="body" idx="1"/>
          </p:nvPr>
        </p:nvSpPr>
        <p:spPr>
          <a:xfrm>
            <a:off x="831849" y="4589463"/>
            <a:ext cx="10778259" cy="1500187"/>
          </a:xfrm>
        </p:spPr>
        <p:txBody>
          <a:bodyPr rtlCol="0"/>
          <a:lstStyle/>
          <a:p>
            <a:pPr rtl="0"/>
            <a:r>
              <a:rPr lang="sv-FI"/>
              <a:t>Ett sätt att avlägga examen, som utgår från en bedömning av den praktiska yrkesskickligheten och är oberoende av hur yrkeskunnandet har införskaffats</a:t>
            </a:r>
          </a:p>
          <a:p>
            <a:pPr rtl="0"/>
            <a:endParaRPr lang="fi-FI" dirty="0"/>
          </a:p>
        </p:txBody>
      </p:sp>
    </p:spTree>
    <p:extLst>
      <p:ext uri="{BB962C8B-B14F-4D97-AF65-F5344CB8AC3E}">
        <p14:creationId xmlns:p14="http://schemas.microsoft.com/office/powerpoint/2010/main" val="2419623197"/>
      </p:ext>
    </p:extLst>
  </p:cSld>
  <p:clrMapOvr>
    <a:masterClrMapping/>
  </p:clrMapOvr>
</p:sld>
</file>

<file path=ppt/theme/theme1.xml><?xml version="1.0" encoding="utf-8"?>
<a:theme xmlns:a="http://schemas.openxmlformats.org/drawingml/2006/main" name="AMKE">
  <a:themeElements>
    <a:clrScheme name="AMKE">
      <a:dk1>
        <a:srgbClr val="830051"/>
      </a:dk1>
      <a:lt1>
        <a:srgbClr val="FFFFFF"/>
      </a:lt1>
      <a:dk2>
        <a:srgbClr val="830051"/>
      </a:dk2>
      <a:lt2>
        <a:srgbClr val="F3CBE6"/>
      </a:lt2>
      <a:accent1>
        <a:srgbClr val="830051"/>
      </a:accent1>
      <a:accent2>
        <a:srgbClr val="1D9AAC"/>
      </a:accent2>
      <a:accent3>
        <a:srgbClr val="C9861B"/>
      </a:accent3>
      <a:accent4>
        <a:srgbClr val="830051"/>
      </a:accent4>
      <a:accent5>
        <a:srgbClr val="791A5A"/>
      </a:accent5>
      <a:accent6>
        <a:srgbClr val="51113C"/>
      </a:accent6>
      <a:hlink>
        <a:srgbClr val="DD64B5"/>
      </a:hlink>
      <a:folHlink>
        <a:srgbClr val="83005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B0E76738FAC074AA808C690D8EABFB6" ma:contentTypeVersion="17" ma:contentTypeDescription="Luo uusi asiakirja." ma:contentTypeScope="" ma:versionID="3e2ee8b253a3c9d1a691dbf52c7d6b8e">
  <xsd:schema xmlns:xsd="http://www.w3.org/2001/XMLSchema" xmlns:xs="http://www.w3.org/2001/XMLSchema" xmlns:p="http://schemas.microsoft.com/office/2006/metadata/properties" xmlns:ns2="37859817-93ce-4a2a-a238-9bb39534cd6d" xmlns:ns3="be072872-7679-448b-8a88-b8fadc6a1123" xmlns:ns4="1b6e45ec-d1af-4ecb-a3e2-3fa5cc387f50" targetNamespace="http://schemas.microsoft.com/office/2006/metadata/properties" ma:root="true" ma:fieldsID="c3f8ddb3472276518eb205a32719e3e2" ns2:_="" ns3:_="" ns4:_="">
    <xsd:import namespace="37859817-93ce-4a2a-a238-9bb39534cd6d"/>
    <xsd:import namespace="be072872-7679-448b-8a88-b8fadc6a1123"/>
    <xsd:import namespace="1b6e45ec-d1af-4ecb-a3e2-3fa5cc387f50"/>
    <xsd:element name="properties">
      <xsd:complexType>
        <xsd:sequence>
          <xsd:element name="documentManagement">
            <xsd:complexType>
              <xsd:all>
                <xsd:element ref="ns2:_dlc_DocId" minOccurs="0"/>
                <xsd:element ref="ns2:_dlc_DocIdUrl" minOccurs="0"/>
                <xsd:element ref="ns2:_dlc_DocIdPersistId" minOccurs="0"/>
                <xsd:element ref="ns2:gb0d4465d50546e5a92e4c72b2c27795" minOccurs="0"/>
                <xsd:element ref="ns3:TaxCatchAll" minOccurs="0"/>
                <xsd:element ref="ns2:l10b0346e36c4e328841daeef335d787" minOccurs="0"/>
                <xsd:element ref="ns2:cde9d0d901ee4119b27726da9d504497" minOccurs="0"/>
                <xsd:element ref="ns2:o7257a9176f14d4d9d020b291b0265e0" minOccurs="0"/>
                <xsd:element ref="ns2:ge6b3481eee445febcee02d14a17ec5f" minOccurs="0"/>
                <xsd:element ref="ns2:SharedWithUsers" minOccurs="0"/>
                <xsd:element ref="ns2:SharedWithDetails" minOccurs="0"/>
                <xsd:element ref="ns2:LastSharedByUser" minOccurs="0"/>
                <xsd:element ref="ns2:LastSharedByTim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859817-93ce-4a2a-a238-9bb39534cd6d" elementFormDefault="qualified">
    <xsd:import namespace="http://schemas.microsoft.com/office/2006/documentManagement/types"/>
    <xsd:import namespace="http://schemas.microsoft.com/office/infopath/2007/PartnerControls"/>
    <xsd:element name="_dlc_DocId" ma:index="9" nillable="true" ma:displayName="Tiedostotunnisteen arvo" ma:description="Tälle kohteelle määritetyn tiedostotunnisteen arvo." ma:internalName="_dlc_DocId" ma:readOnly="true">
      <xsd:simpleType>
        <xsd:restriction base="dms:Text"/>
      </xsd:simpleType>
    </xsd:element>
    <xsd:element name="_dlc_DocIdUrl" ma:index="10"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element name="gb0d4465d50546e5a92e4c72b2c27795" ma:index="12" ma:taxonomy="true" ma:internalName="gb0d4465d50546e5a92e4c72b2c27795" ma:taxonomyFieldName="Aihesarake" ma:displayName="Asiasana" ma:default="" ma:fieldId="{0b0d4465-d505-46e5-a92e-4c72b2c27795}" ma:taxonomyMulti="true" ma:sspId="1d6418c1-0bdf-4360-978b-eec73ee542a7" ma:termSetId="a904176e-a5f6-4971-89c8-213389e7cbf7" ma:anchorId="00000000-0000-0000-0000-000000000000" ma:open="false" ma:isKeyword="false">
      <xsd:complexType>
        <xsd:sequence>
          <xsd:element ref="pc:Terms" minOccurs="0" maxOccurs="1"/>
        </xsd:sequence>
      </xsd:complexType>
    </xsd:element>
    <xsd:element name="l10b0346e36c4e328841daeef335d787" ma:index="14" nillable="true" ma:taxonomy="true" ma:internalName="l10b0346e36c4e328841daeef335d787" ma:taxonomyFieldName="Aikam_x00e4__x00e4_re" ma:displayName="Aikamääre" ma:default="" ma:fieldId="{510b0346-e36c-4e32-8841-daeef335d787}" ma:taxonomyMulti="true" ma:sspId="1d6418c1-0bdf-4360-978b-eec73ee542a7" ma:termSetId="1bc720ea-a1c6-4ee4-bb08-d05f305fb957" ma:anchorId="6aa7d723-3041-486c-9083-1fa8d6c11ce2" ma:open="false" ma:isKeyword="false">
      <xsd:complexType>
        <xsd:sequence>
          <xsd:element ref="pc:Terms" minOccurs="0" maxOccurs="1"/>
        </xsd:sequence>
      </xsd:complexType>
    </xsd:element>
    <xsd:element name="cde9d0d901ee4119b27726da9d504497" ma:index="15" nillable="true" ma:taxonomy="true" ma:internalName="cde9d0d901ee4119b27726da9d504497" ma:taxonomyFieldName="AsiakirjaTila" ma:displayName="AsiakirjaTila" ma:default="" ma:fieldId="{cde9d0d9-01ee-4119-b277-26da9d504497}" ma:sspId="1d6418c1-0bdf-4360-978b-eec73ee542a7" ma:termSetId="1bc720ea-a1c6-4ee4-bb08-d05f305fb957" ma:anchorId="b1dc9258-d88b-40aa-8b95-14f9dce9d82e" ma:open="false" ma:isKeyword="false">
      <xsd:complexType>
        <xsd:sequence>
          <xsd:element ref="pc:Terms" minOccurs="0" maxOccurs="1"/>
        </xsd:sequence>
      </xsd:complexType>
    </xsd:element>
    <xsd:element name="o7257a9176f14d4d9d020b291b0265e0" ma:index="16" ma:taxonomy="true" ma:internalName="o7257a9176f14d4d9d020b291b0265e0" ma:taxonomyFieldName="Materiaali" ma:displayName="Sisältölaji" ma:default="" ma:fieldId="{87257a91-76f1-4d4d-9d02-0b291b0265e0}" ma:taxonomyMulti="true" ma:sspId="1d6418c1-0bdf-4360-978b-eec73ee542a7" ma:termSetId="1bc720ea-a1c6-4ee4-bb08-d05f305fb957" ma:anchorId="21d9428b-9927-43b7-a107-b966195a5b5f" ma:open="false" ma:isKeyword="false">
      <xsd:complexType>
        <xsd:sequence>
          <xsd:element ref="pc:Terms" minOccurs="0" maxOccurs="1"/>
        </xsd:sequence>
      </xsd:complexType>
    </xsd:element>
    <xsd:element name="ge6b3481eee445febcee02d14a17ec5f" ma:index="17" ma:taxonomy="true" ma:internalName="ge6b3481eee445febcee02d14a17ec5f" ma:taxonomyFieldName="Organisaatio" ma:displayName="Organisaatio" ma:default="" ma:fieldId="{0e6b3481-eee4-45fe-bcee-02d14a17ec5f}" ma:taxonomyMulti="true" ma:sspId="1d6418c1-0bdf-4360-978b-eec73ee542a7" ma:termSetId="1bc720ea-a1c6-4ee4-bb08-d05f305fb957" ma:anchorId="8a40a3f6-254b-4e7e-9b5c-54d4f7df3922" ma:open="false" ma:isKeyword="false">
      <xsd:complexType>
        <xsd:sequence>
          <xsd:element ref="pc:Terms" minOccurs="0" maxOccurs="1"/>
        </xsd:sequence>
      </xsd:complexType>
    </xsd:element>
    <xsd:element name="SharedWithUsers" ma:index="19"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description="" ma:internalName="SharedWithDetails" ma:readOnly="true">
      <xsd:simpleType>
        <xsd:restriction base="dms:Note">
          <xsd:maxLength value="255"/>
        </xsd:restriction>
      </xsd:simpleType>
    </xsd:element>
    <xsd:element name="LastSharedByUser" ma:index="24" nillable="true" ma:displayName="Käyttäjä jakanut viimeksi" ma:description="" ma:internalName="LastSharedByUser" ma:readOnly="true">
      <xsd:simpleType>
        <xsd:restriction base="dms:Note">
          <xsd:maxLength value="255"/>
        </xsd:restriction>
      </xsd:simpleType>
    </xsd:element>
    <xsd:element name="LastSharedByTime" ma:index="25" nillable="true" ma:displayName="Jaettu viimeksi ajankohtana"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e072872-7679-448b-8a88-b8fadc6a1123" elementFormDefault="qualified">
    <xsd:import namespace="http://schemas.microsoft.com/office/2006/documentManagement/types"/>
    <xsd:import namespace="http://schemas.microsoft.com/office/infopath/2007/PartnerControls"/>
    <xsd:element name="TaxCatchAll" ma:index="13" nillable="true" ma:displayName="Taxonomy Catch All Column" ma:description="" ma:hidden="true" ma:list="{2a527b1a-5e12-4739-a47f-604fe7a8d711}" ma:internalName="TaxCatchAll" ma:showField="CatchAllData" ma:web="37859817-93ce-4a2a-a238-9bb39534cd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b6e45ec-d1af-4ecb-a3e2-3fa5cc387f50" elementFormDefault="qualified">
    <xsd:import namespace="http://schemas.microsoft.com/office/2006/documentManagement/types"/>
    <xsd:import namespace="http://schemas.microsoft.com/office/infopath/2007/PartnerControls"/>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10b0346e36c4e328841daeef335d787 xmlns="37859817-93ce-4a2a-a238-9bb39534cd6d">
      <Terms xmlns="http://schemas.microsoft.com/office/infopath/2007/PartnerControls">
        <TermInfo xmlns="http://schemas.microsoft.com/office/infopath/2007/PartnerControls">
          <TermName xmlns="http://schemas.microsoft.com/office/infopath/2007/PartnerControls">kesäkuu</TermName>
          <TermId xmlns="http://schemas.microsoft.com/office/infopath/2007/PartnerControls">462cd49b-8928-43a2-b58e-cd4a7872bd3a</TermId>
        </TermInfo>
        <TermInfo xmlns="http://schemas.microsoft.com/office/infopath/2007/PartnerControls">
          <TermName xmlns="http://schemas.microsoft.com/office/infopath/2007/PartnerControls">2017</TermName>
          <TermId xmlns="http://schemas.microsoft.com/office/infopath/2007/PartnerControls">5b920e22-d203-46e2-b1ee-b330d6f6fa6b</TermId>
        </TermInfo>
      </Terms>
    </l10b0346e36c4e328841daeef335d787>
    <o7257a9176f14d4d9d020b291b0265e0 xmlns="37859817-93ce-4a2a-a238-9bb39534cd6d">
      <Terms xmlns="http://schemas.microsoft.com/office/infopath/2007/PartnerControls">
        <TermInfo xmlns="http://schemas.microsoft.com/office/infopath/2007/PartnerControls">
          <TermName xmlns="http://schemas.microsoft.com/office/infopath/2007/PartnerControls">esitys</TermName>
          <TermId xmlns="http://schemas.microsoft.com/office/infopath/2007/PartnerControls">6dc335a4-5c2e-461a-b657-375fb0179fb7</TermId>
        </TermInfo>
      </Terms>
    </o7257a9176f14d4d9d020b291b0265e0>
    <ge6b3481eee445febcee02d14a17ec5f xmlns="37859817-93ce-4a2a-a238-9bb39534cd6d">
      <Terms xmlns="http://schemas.microsoft.com/office/infopath/2007/PartnerControls">
        <TermInfo xmlns="http://schemas.microsoft.com/office/infopath/2007/PartnerControls">
          <TermName xmlns="http://schemas.microsoft.com/office/infopath/2007/PartnerControls">ry</TermName>
          <TermId xmlns="http://schemas.microsoft.com/office/infopath/2007/PartnerControls">773c45e1-1116-4274-b8e1-add0d0786930</TermId>
        </TermInfo>
      </Terms>
    </ge6b3481eee445febcee02d14a17ec5f>
    <TaxCatchAll xmlns="be072872-7679-448b-8a88-b8fadc6a1123">
      <Value>132</Value>
      <Value>46</Value>
      <Value>11</Value>
      <Value>24</Value>
      <Value>73</Value>
      <Value>119</Value>
    </TaxCatchAll>
    <cde9d0d901ee4119b27726da9d504497 xmlns="37859817-93ce-4a2a-a238-9bb39534cd6d">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46a7adb0-5783-42df-9543-a1a470fe1c7a</TermId>
        </TermInfo>
      </Terms>
    </cde9d0d901ee4119b27726da9d504497>
    <gb0d4465d50546e5a92e4c72b2c27795 xmlns="37859817-93ce-4a2a-a238-9bb39534cd6d">
      <Terms xmlns="http://schemas.microsoft.com/office/infopath/2007/PartnerControls">
        <TermInfo xmlns="http://schemas.microsoft.com/office/infopath/2007/PartnerControls">
          <TermName xmlns="http://schemas.microsoft.com/office/infopath/2007/PartnerControls">Viestintä</TermName>
          <TermId xmlns="http://schemas.microsoft.com/office/infopath/2007/PartnerControls">2104ec5d-18b4-4caa-b430-742122c986a1</TermId>
        </TermInfo>
      </Terms>
    </gb0d4465d50546e5a92e4c72b2c27795>
    <_dlc_DocId xmlns="37859817-93ce-4a2a-a238-9bb39534cd6d">MAV3RHESSW7R-280958248-4117</_dlc_DocId>
    <_dlc_DocIdUrl xmlns="37859817-93ce-4a2a-a238-9bb39534cd6d">
      <Url>https://amkery.sharepoint.com/sites/intranet/_layouts/15/DocIdRedir.aspx?ID=MAV3RHESSW7R-280958248-4117</Url>
      <Description>MAV3RHESSW7R-280958248-4117</Description>
    </_dlc_DocIdUrl>
    <SharedWithUsers xmlns="37859817-93ce-4a2a-a238-9bb39534cd6d">
      <UserInfo>
        <DisplayName>Hanna-Mari Bennick</DisplayName>
        <AccountId>28</AccountId>
        <AccountType/>
      </UserInfo>
      <UserInfo>
        <DisplayName>Marja Myllykylä</DisplayName>
        <AccountId>23</AccountId>
        <AccountType/>
      </UserInfo>
      <UserInfo>
        <DisplayName>Meri Hjort</DisplayName>
        <AccountId>22</AccountId>
        <AccountType/>
      </UserInfo>
      <UserInfo>
        <DisplayName>Petri Lempinen</DisplayName>
        <AccountId>27</AccountId>
        <AccountType/>
      </UserInfo>
      <UserInfo>
        <DisplayName>Riikka Reina</DisplayName>
        <AccountId>29</AccountId>
        <AccountType/>
      </UserInfo>
      <UserInfo>
        <DisplayName>Eija Tiihonen</DisplayName>
        <AccountId>35</AccountId>
        <AccountType/>
      </UserInfo>
      <UserInfo>
        <DisplayName>Satu Ågren</DisplayName>
        <AccountId>55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0346382-1098-4A1C-AD9D-8630504FB4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859817-93ce-4a2a-a238-9bb39534cd6d"/>
    <ds:schemaRef ds:uri="be072872-7679-448b-8a88-b8fadc6a1123"/>
    <ds:schemaRef ds:uri="1b6e45ec-d1af-4ecb-a3e2-3fa5cc387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06DF5D-79A3-4BEF-BFE7-1ECF72BFA6AC}">
  <ds:schemaRefs>
    <ds:schemaRef ds:uri="http://schemas.microsoft.com/office/infopath/2007/PartnerControl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37859817-93ce-4a2a-a238-9bb39534cd6d"/>
    <ds:schemaRef ds:uri="http://purl.org/dc/terms/"/>
    <ds:schemaRef ds:uri="1b6e45ec-d1af-4ecb-a3e2-3fa5cc387f50"/>
    <ds:schemaRef ds:uri="be072872-7679-448b-8a88-b8fadc6a1123"/>
    <ds:schemaRef ds:uri="http://www.w3.org/XML/1998/namespace"/>
  </ds:schemaRefs>
</ds:datastoreItem>
</file>

<file path=customXml/itemProps3.xml><?xml version="1.0" encoding="utf-8"?>
<ds:datastoreItem xmlns:ds="http://schemas.openxmlformats.org/officeDocument/2006/customXml" ds:itemID="{438C0B64-98A5-4CE7-9325-24804A02D9A9}">
  <ds:schemaRefs>
    <ds:schemaRef ds:uri="http://schemas.microsoft.com/sharepoint/v3/contenttype/forms"/>
  </ds:schemaRefs>
</ds:datastoreItem>
</file>

<file path=customXml/itemProps4.xml><?xml version="1.0" encoding="utf-8"?>
<ds:datastoreItem xmlns:ds="http://schemas.openxmlformats.org/officeDocument/2006/customXml" ds:itemID="{4F45B0BD-748C-492C-AE50-77E79E3E131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5642</TotalTime>
  <Words>1683</Words>
  <Application>Microsoft Office PowerPoint</Application>
  <PresentationFormat>Laajakuva</PresentationFormat>
  <Paragraphs>253</Paragraphs>
  <Slides>32</Slides>
  <Notes>4</Notes>
  <HiddenSlides>0</HiddenSlides>
  <MMClips>0</MMClips>
  <ScaleCrop>false</ScaleCrop>
  <HeadingPairs>
    <vt:vector size="8" baseType="variant">
      <vt:variant>
        <vt:lpstr>Käytetyt fontit</vt:lpstr>
      </vt:variant>
      <vt:variant>
        <vt:i4>3</vt:i4>
      </vt:variant>
      <vt:variant>
        <vt:lpstr>Teema</vt:lpstr>
      </vt:variant>
      <vt:variant>
        <vt:i4>1</vt:i4>
      </vt:variant>
      <vt:variant>
        <vt:lpstr>Dian otsikot</vt:lpstr>
      </vt:variant>
      <vt:variant>
        <vt:i4>32</vt:i4>
      </vt:variant>
      <vt:variant>
        <vt:lpstr>Mukautetut diaesitykset</vt:lpstr>
      </vt:variant>
      <vt:variant>
        <vt:i4>1</vt:i4>
      </vt:variant>
    </vt:vector>
  </HeadingPairs>
  <TitlesOfParts>
    <vt:vector size="37" baseType="lpstr">
      <vt:lpstr>Arial</vt:lpstr>
      <vt:lpstr>Calibri</vt:lpstr>
      <vt:lpstr>Times New Roman</vt:lpstr>
      <vt:lpstr>AMKE</vt:lpstr>
      <vt:lpstr>Yrkesutbildningsreformen </vt:lpstr>
      <vt:lpstr>Centrala förändringar</vt:lpstr>
      <vt:lpstr>Examina och utbildningar</vt:lpstr>
      <vt:lpstr>Yrkesexamina Kompetenspoäng som grund för kalkyleringen av examina och examensdelar</vt:lpstr>
      <vt:lpstr>Gemensamma examensdelar Ingår i grundläggande yrkesexamen, 35 kp</vt:lpstr>
      <vt:lpstr>Antalet examina minskar</vt:lpstr>
      <vt:lpstr>Förberedande utbildningar  </vt:lpstr>
      <vt:lpstr>Möjligheten till dubbelexamen kvarstår</vt:lpstr>
      <vt:lpstr>Avläggande av examen</vt:lpstr>
      <vt:lpstr>Antagning av studerande 1(2)</vt:lpstr>
      <vt:lpstr>Antagning av studerande 2(2)</vt:lpstr>
      <vt:lpstr>Personlig plan för utveckling av kunnande</vt:lpstr>
      <vt:lpstr>Erkännande av kunnande </vt:lpstr>
      <vt:lpstr>Studeranden har rätt</vt:lpstr>
      <vt:lpstr>Kunnandet bedöms med en praktisk  förevisning  </vt:lpstr>
      <vt:lpstr>Bedömarna fattar beslut om bedömningen </vt:lpstr>
      <vt:lpstr>Införskaffande av kunnande</vt:lpstr>
      <vt:lpstr> Inlärning på arbetsplatsen 1(3) Läroavtalet är även i fortsättningen ett arbetsavtal </vt:lpstr>
      <vt:lpstr>Inlärning på arbetsplatsen 2(3) Utbildningsavtal ersätter inlärning i arbetet </vt:lpstr>
      <vt:lpstr> Inlärning på arbetsplatsen 3(3) Utbildningsersättningar </vt:lpstr>
      <vt:lpstr>Tillstånd att anordna utbildning</vt:lpstr>
      <vt:lpstr>Tillstånd att anordna utbildning</vt:lpstr>
      <vt:lpstr>Kalkylerad och proportionell finansiering</vt:lpstr>
      <vt:lpstr>Nya incitament</vt:lpstr>
      <vt:lpstr>Kostnadskategorier och koefficienter</vt:lpstr>
      <vt:lpstr>Studerandeår</vt:lpstr>
      <vt:lpstr>Vikter för examenstyper</vt:lpstr>
      <vt:lpstr>Övergångsperiod på fem år</vt:lpstr>
      <vt:lpstr>Basfinansiering</vt:lpstr>
      <vt:lpstr>Prestationsfinansiering </vt:lpstr>
      <vt:lpstr>Effektfinansiering</vt:lpstr>
      <vt:lpstr>Studerandeavgifter</vt:lpstr>
      <vt:lpstr>Mukautettu diaesitys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Piia Peiponen</dc:creator>
  <cp:lastModifiedBy>Hanna-Mari Bennick</cp:lastModifiedBy>
  <cp:revision>238</cp:revision>
  <cp:lastPrinted>2017-06-28T07:23:37Z</cp:lastPrinted>
  <dcterms:created xsi:type="dcterms:W3CDTF">2016-03-07T06:59:41Z</dcterms:created>
  <dcterms:modified xsi:type="dcterms:W3CDTF">2017-08-21T05:15:34Z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0x0101001B0E76738FAC074AA808C690D8EABFB6</vt:lpwstr>
  </property>
  <property fmtid="{D5CDD505-2E9C-101B-9397-08002B2CF9AE}" pid="3" name="_dlc_DocIdItemGuid">
    <vt:lpwstr>fe802b24-07ea-4350-a8a2-b95d6af5eae6</vt:lpwstr>
  </property>
  <property fmtid="{D5CDD505-2E9C-101B-9397-08002B2CF9AE}" pid="4" name="Organisaatio">
    <vt:lpwstr>11;#ry|773c45e1-1116-4274-b8e1-add0d0786930</vt:lpwstr>
  </property>
  <property fmtid="{D5CDD505-2E9C-101B-9397-08002B2CF9AE}" pid="5" name="AsiakirjaTila">
    <vt:lpwstr>24;#Luonnos|46a7adb0-5783-42df-9543-a1a470fe1c7a</vt:lpwstr>
  </property>
  <property fmtid="{D5CDD505-2E9C-101B-9397-08002B2CF9AE}" pid="6" name="Materiaali">
    <vt:lpwstr>132;#esitys|6dc335a4-5c2e-461a-b657-375fb0179fb7</vt:lpwstr>
  </property>
  <property fmtid="{D5CDD505-2E9C-101B-9397-08002B2CF9AE}" pid="7" name="Aikamääre">
    <vt:lpwstr>119;#kesäkuu|462cd49b-8928-43a2-b58e-cd4a7872bd3a;#73;#2017|5b920e22-d203-46e2-b1ee-b330d6f6fa6b</vt:lpwstr>
  </property>
  <property fmtid="{D5CDD505-2E9C-101B-9397-08002B2CF9AE}" pid="8" name="Aihesarake">
    <vt:lpwstr>46;#Viestintä|2104ec5d-18b4-4caa-b430-742122c986a1</vt:lpwstr>
  </property>
  <property fmtid="{D5CDD505-2E9C-101B-9397-08002B2CF9AE}" pid="9" name="Order">
    <vt:r8>27800</vt:r8>
  </property>
</Properties>
</file>